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33"/>
  </p:notesMasterIdLst>
  <p:handoutMasterIdLst>
    <p:handoutMasterId r:id="rId34"/>
  </p:handoutMasterIdLst>
  <p:sldIdLst>
    <p:sldId id="256" r:id="rId2"/>
    <p:sldId id="258" r:id="rId3"/>
    <p:sldId id="275" r:id="rId4"/>
    <p:sldId id="311" r:id="rId5"/>
    <p:sldId id="276" r:id="rId6"/>
    <p:sldId id="261" r:id="rId7"/>
    <p:sldId id="302" r:id="rId8"/>
    <p:sldId id="312" r:id="rId9"/>
    <p:sldId id="313" r:id="rId10"/>
    <p:sldId id="304" r:id="rId11"/>
    <p:sldId id="315" r:id="rId12"/>
    <p:sldId id="314" r:id="rId13"/>
    <p:sldId id="316" r:id="rId14"/>
    <p:sldId id="259" r:id="rId15"/>
    <p:sldId id="317" r:id="rId16"/>
    <p:sldId id="278" r:id="rId17"/>
    <p:sldId id="309" r:id="rId18"/>
    <p:sldId id="274" r:id="rId19"/>
    <p:sldId id="277" r:id="rId20"/>
    <p:sldId id="279" r:id="rId21"/>
    <p:sldId id="308" r:id="rId22"/>
    <p:sldId id="281" r:id="rId23"/>
    <p:sldId id="318" r:id="rId24"/>
    <p:sldId id="305" r:id="rId25"/>
    <p:sldId id="310" r:id="rId26"/>
    <p:sldId id="319" r:id="rId27"/>
    <p:sldId id="320" r:id="rId28"/>
    <p:sldId id="321" r:id="rId29"/>
    <p:sldId id="322" r:id="rId30"/>
    <p:sldId id="323" r:id="rId31"/>
    <p:sldId id="324" r:id="rId32"/>
  </p:sldIdLst>
  <p:sldSz cx="9144000" cy="6858000" type="screen4x3"/>
  <p:notesSz cx="6877050"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t Merrifield" initials="JM" lastIdx="12" clrIdx="0">
    <p:extLst>
      <p:ext uri="{19B8F6BF-5375-455C-9EA6-DF929625EA0E}">
        <p15:presenceInfo xmlns:p15="http://schemas.microsoft.com/office/powerpoint/2012/main" userId="b5e13e82cf90b9fe" providerId="Windows Live"/>
      </p:ext>
    </p:extLst>
  </p:cmAuthor>
  <p:cmAuthor id="2" name="John Willis" initials="JW" lastIdx="7" clrIdx="1">
    <p:extLst>
      <p:ext uri="{19B8F6BF-5375-455C-9EA6-DF929625EA0E}">
        <p15:presenceInfo xmlns:p15="http://schemas.microsoft.com/office/powerpoint/2012/main" userId="6640aa97825ac12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86061" autoAdjust="0"/>
  </p:normalViewPr>
  <p:slideViewPr>
    <p:cSldViewPr>
      <p:cViewPr varScale="1">
        <p:scale>
          <a:sx n="97" d="100"/>
          <a:sy n="97" d="100"/>
        </p:scale>
        <p:origin x="2096" y="20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0055" cy="500142"/>
          </a:xfrm>
          <a:prstGeom prst="rect">
            <a:avLst/>
          </a:prstGeom>
        </p:spPr>
        <p:txBody>
          <a:bodyPr vert="horz" lIns="96450" tIns="48225" rIns="96450" bIns="48225" rtlCol="0"/>
          <a:lstStyle>
            <a:lvl1pPr algn="l">
              <a:defRPr sz="1300"/>
            </a:lvl1pPr>
          </a:lstStyle>
          <a:p>
            <a:endParaRPr lang="en-US"/>
          </a:p>
        </p:txBody>
      </p:sp>
      <p:sp>
        <p:nvSpPr>
          <p:cNvPr id="3" name="Date Placeholder 2"/>
          <p:cNvSpPr>
            <a:spLocks noGrp="1"/>
          </p:cNvSpPr>
          <p:nvPr>
            <p:ph type="dt" sz="quarter" idx="1"/>
          </p:nvPr>
        </p:nvSpPr>
        <p:spPr>
          <a:xfrm>
            <a:off x="3895403" y="0"/>
            <a:ext cx="2980055" cy="500142"/>
          </a:xfrm>
          <a:prstGeom prst="rect">
            <a:avLst/>
          </a:prstGeom>
        </p:spPr>
        <p:txBody>
          <a:bodyPr vert="horz" lIns="96450" tIns="48225" rIns="96450" bIns="48225" rtlCol="0"/>
          <a:lstStyle>
            <a:lvl1pPr algn="r">
              <a:defRPr sz="1300"/>
            </a:lvl1pPr>
          </a:lstStyle>
          <a:p>
            <a:fld id="{6622A22E-FA47-A446-86DF-1EE4BE4593B6}" type="datetimeFigureOut">
              <a:rPr lang="en-US" smtClean="0"/>
              <a:pPr/>
              <a:t>5/20/20</a:t>
            </a:fld>
            <a:endParaRPr lang="en-US"/>
          </a:p>
        </p:txBody>
      </p:sp>
      <p:sp>
        <p:nvSpPr>
          <p:cNvPr id="4" name="Footer Placeholder 3"/>
          <p:cNvSpPr>
            <a:spLocks noGrp="1"/>
          </p:cNvSpPr>
          <p:nvPr>
            <p:ph type="ftr" sz="quarter" idx="2"/>
          </p:nvPr>
        </p:nvSpPr>
        <p:spPr>
          <a:xfrm>
            <a:off x="0" y="9500960"/>
            <a:ext cx="2980055" cy="500142"/>
          </a:xfrm>
          <a:prstGeom prst="rect">
            <a:avLst/>
          </a:prstGeom>
        </p:spPr>
        <p:txBody>
          <a:bodyPr vert="horz" lIns="96450" tIns="48225" rIns="96450" bIns="48225" rtlCol="0" anchor="b"/>
          <a:lstStyle>
            <a:lvl1pPr algn="l">
              <a:defRPr sz="1300"/>
            </a:lvl1pPr>
          </a:lstStyle>
          <a:p>
            <a:endParaRPr lang="en-US"/>
          </a:p>
        </p:txBody>
      </p:sp>
      <p:sp>
        <p:nvSpPr>
          <p:cNvPr id="5" name="Slide Number Placeholder 4"/>
          <p:cNvSpPr>
            <a:spLocks noGrp="1"/>
          </p:cNvSpPr>
          <p:nvPr>
            <p:ph type="sldNum" sz="quarter" idx="3"/>
          </p:nvPr>
        </p:nvSpPr>
        <p:spPr>
          <a:xfrm>
            <a:off x="3895403" y="9500960"/>
            <a:ext cx="2980055" cy="500142"/>
          </a:xfrm>
          <a:prstGeom prst="rect">
            <a:avLst/>
          </a:prstGeom>
        </p:spPr>
        <p:txBody>
          <a:bodyPr vert="horz" lIns="96450" tIns="48225" rIns="96450" bIns="48225" rtlCol="0" anchor="b"/>
          <a:lstStyle>
            <a:lvl1pPr algn="r">
              <a:defRPr sz="1300"/>
            </a:lvl1pPr>
          </a:lstStyle>
          <a:p>
            <a:fld id="{27EFAA69-08B8-1D40-BEB6-83CB10C29AF4}" type="slidenum">
              <a:rPr lang="en-US" smtClean="0"/>
              <a:pPr/>
              <a:t>‹#›</a:t>
            </a:fld>
            <a:endParaRPr lang="en-US"/>
          </a:p>
        </p:txBody>
      </p:sp>
    </p:spTree>
    <p:extLst>
      <p:ext uri="{BB962C8B-B14F-4D97-AF65-F5344CB8AC3E}">
        <p14:creationId xmlns:p14="http://schemas.microsoft.com/office/powerpoint/2010/main" val="2430519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0055" cy="500142"/>
          </a:xfrm>
          <a:prstGeom prst="rect">
            <a:avLst/>
          </a:prstGeom>
        </p:spPr>
        <p:txBody>
          <a:bodyPr vert="horz" lIns="96450" tIns="48225" rIns="96450" bIns="48225" rtlCol="0"/>
          <a:lstStyle>
            <a:lvl1pPr algn="l">
              <a:defRPr sz="1300"/>
            </a:lvl1pPr>
          </a:lstStyle>
          <a:p>
            <a:endParaRPr lang="en-GB"/>
          </a:p>
        </p:txBody>
      </p:sp>
      <p:sp>
        <p:nvSpPr>
          <p:cNvPr id="3" name="Date Placeholder 2"/>
          <p:cNvSpPr>
            <a:spLocks noGrp="1"/>
          </p:cNvSpPr>
          <p:nvPr>
            <p:ph type="dt" idx="1"/>
          </p:nvPr>
        </p:nvSpPr>
        <p:spPr>
          <a:xfrm>
            <a:off x="3895403" y="0"/>
            <a:ext cx="2980055" cy="500142"/>
          </a:xfrm>
          <a:prstGeom prst="rect">
            <a:avLst/>
          </a:prstGeom>
        </p:spPr>
        <p:txBody>
          <a:bodyPr vert="horz" lIns="96450" tIns="48225" rIns="96450" bIns="48225" rtlCol="0"/>
          <a:lstStyle>
            <a:lvl1pPr algn="r">
              <a:defRPr sz="1300"/>
            </a:lvl1pPr>
          </a:lstStyle>
          <a:p>
            <a:fld id="{C15A89FE-DBC8-456D-B777-0EEDFB46F42F}" type="datetimeFigureOut">
              <a:rPr lang="en-GB" smtClean="0"/>
              <a:pPr/>
              <a:t>20/05/2020</a:t>
            </a:fld>
            <a:endParaRPr lang="en-GB"/>
          </a:p>
        </p:txBody>
      </p:sp>
      <p:sp>
        <p:nvSpPr>
          <p:cNvPr id="4" name="Slide Image Placeholder 3"/>
          <p:cNvSpPr>
            <a:spLocks noGrp="1" noRot="1" noChangeAspect="1"/>
          </p:cNvSpPr>
          <p:nvPr>
            <p:ph type="sldImg" idx="2"/>
          </p:nvPr>
        </p:nvSpPr>
        <p:spPr>
          <a:xfrm>
            <a:off x="936625" y="749300"/>
            <a:ext cx="5003800" cy="3752850"/>
          </a:xfrm>
          <a:prstGeom prst="rect">
            <a:avLst/>
          </a:prstGeom>
          <a:noFill/>
          <a:ln w="12700">
            <a:solidFill>
              <a:prstClr val="black"/>
            </a:solidFill>
          </a:ln>
        </p:spPr>
        <p:txBody>
          <a:bodyPr vert="horz" lIns="96450" tIns="48225" rIns="96450" bIns="48225" rtlCol="0" anchor="ctr"/>
          <a:lstStyle/>
          <a:p>
            <a:endParaRPr lang="en-GB"/>
          </a:p>
        </p:txBody>
      </p:sp>
      <p:sp>
        <p:nvSpPr>
          <p:cNvPr id="5" name="Notes Placeholder 4"/>
          <p:cNvSpPr>
            <a:spLocks noGrp="1"/>
          </p:cNvSpPr>
          <p:nvPr>
            <p:ph type="body" sz="quarter" idx="3"/>
          </p:nvPr>
        </p:nvSpPr>
        <p:spPr>
          <a:xfrm>
            <a:off x="687705" y="4751348"/>
            <a:ext cx="5501640" cy="4501277"/>
          </a:xfrm>
          <a:prstGeom prst="rect">
            <a:avLst/>
          </a:prstGeom>
        </p:spPr>
        <p:txBody>
          <a:bodyPr vert="horz" lIns="96450" tIns="48225" rIns="96450" bIns="482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00960"/>
            <a:ext cx="2980055" cy="500142"/>
          </a:xfrm>
          <a:prstGeom prst="rect">
            <a:avLst/>
          </a:prstGeom>
        </p:spPr>
        <p:txBody>
          <a:bodyPr vert="horz" lIns="96450" tIns="48225" rIns="96450" bIns="48225" rtlCol="0" anchor="b"/>
          <a:lstStyle>
            <a:lvl1pPr algn="l">
              <a:defRPr sz="1300"/>
            </a:lvl1pPr>
          </a:lstStyle>
          <a:p>
            <a:endParaRPr lang="en-GB"/>
          </a:p>
        </p:txBody>
      </p:sp>
      <p:sp>
        <p:nvSpPr>
          <p:cNvPr id="7" name="Slide Number Placeholder 6"/>
          <p:cNvSpPr>
            <a:spLocks noGrp="1"/>
          </p:cNvSpPr>
          <p:nvPr>
            <p:ph type="sldNum" sz="quarter" idx="5"/>
          </p:nvPr>
        </p:nvSpPr>
        <p:spPr>
          <a:xfrm>
            <a:off x="3895403" y="9500960"/>
            <a:ext cx="2980055" cy="500142"/>
          </a:xfrm>
          <a:prstGeom prst="rect">
            <a:avLst/>
          </a:prstGeom>
        </p:spPr>
        <p:txBody>
          <a:bodyPr vert="horz" lIns="96450" tIns="48225" rIns="96450" bIns="48225" rtlCol="0" anchor="b"/>
          <a:lstStyle>
            <a:lvl1pPr algn="r">
              <a:defRPr sz="1300"/>
            </a:lvl1pPr>
          </a:lstStyle>
          <a:p>
            <a:fld id="{D033AD2A-D6F2-41B9-A7C6-9BCBD8D8980F}" type="slidenum">
              <a:rPr lang="en-GB" smtClean="0"/>
              <a:pPr/>
              <a:t>‹#›</a:t>
            </a:fld>
            <a:endParaRPr lang="en-GB"/>
          </a:p>
        </p:txBody>
      </p:sp>
    </p:spTree>
    <p:extLst>
      <p:ext uri="{BB962C8B-B14F-4D97-AF65-F5344CB8AC3E}">
        <p14:creationId xmlns:p14="http://schemas.microsoft.com/office/powerpoint/2010/main" val="32906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33AD2A-D6F2-41B9-A7C6-9BCBD8D8980F}" type="slidenum">
              <a:rPr lang="en-GB" smtClean="0"/>
              <a:pPr/>
              <a:t>2</a:t>
            </a:fld>
            <a:endParaRPr lang="en-GB"/>
          </a:p>
        </p:txBody>
      </p:sp>
    </p:spTree>
    <p:extLst>
      <p:ext uri="{BB962C8B-B14F-4D97-AF65-F5344CB8AC3E}">
        <p14:creationId xmlns:p14="http://schemas.microsoft.com/office/powerpoint/2010/main" val="1238146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33AD2A-D6F2-41B9-A7C6-9BCBD8D8980F}" type="slidenum">
              <a:rPr lang="en-GB" smtClean="0"/>
              <a:pPr/>
              <a:t>5</a:t>
            </a:fld>
            <a:endParaRPr lang="en-GB"/>
          </a:p>
        </p:txBody>
      </p:sp>
    </p:spTree>
    <p:extLst>
      <p:ext uri="{BB962C8B-B14F-4D97-AF65-F5344CB8AC3E}">
        <p14:creationId xmlns:p14="http://schemas.microsoft.com/office/powerpoint/2010/main" val="2971296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33AD2A-D6F2-41B9-A7C6-9BCBD8D8980F}" type="slidenum">
              <a:rPr lang="en-GB" smtClean="0"/>
              <a:pPr/>
              <a:t>8</a:t>
            </a:fld>
            <a:endParaRPr lang="en-GB"/>
          </a:p>
        </p:txBody>
      </p:sp>
    </p:spTree>
    <p:extLst>
      <p:ext uri="{BB962C8B-B14F-4D97-AF65-F5344CB8AC3E}">
        <p14:creationId xmlns:p14="http://schemas.microsoft.com/office/powerpoint/2010/main" val="3933686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33AD2A-D6F2-41B9-A7C6-9BCBD8D8980F}" type="slidenum">
              <a:rPr lang="en-GB" smtClean="0"/>
              <a:pPr/>
              <a:t>14</a:t>
            </a:fld>
            <a:endParaRPr lang="en-GB"/>
          </a:p>
        </p:txBody>
      </p:sp>
    </p:spTree>
    <p:extLst>
      <p:ext uri="{BB962C8B-B14F-4D97-AF65-F5344CB8AC3E}">
        <p14:creationId xmlns:p14="http://schemas.microsoft.com/office/powerpoint/2010/main" val="4000467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D033AD2A-D6F2-41B9-A7C6-9BCBD8D8980F}" type="slidenum">
              <a:rPr lang="en-GB" smtClean="0"/>
              <a:pPr/>
              <a:t>18</a:t>
            </a:fld>
            <a:endParaRPr lang="en-GB"/>
          </a:p>
        </p:txBody>
      </p:sp>
    </p:spTree>
    <p:extLst>
      <p:ext uri="{BB962C8B-B14F-4D97-AF65-F5344CB8AC3E}">
        <p14:creationId xmlns:p14="http://schemas.microsoft.com/office/powerpoint/2010/main" val="3682812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33AD2A-D6F2-41B9-A7C6-9BCBD8D8980F}" type="slidenum">
              <a:rPr lang="en-GB" smtClean="0"/>
              <a:pPr/>
              <a:t>20</a:t>
            </a:fld>
            <a:endParaRPr lang="en-GB"/>
          </a:p>
        </p:txBody>
      </p:sp>
    </p:spTree>
    <p:extLst>
      <p:ext uri="{BB962C8B-B14F-4D97-AF65-F5344CB8AC3E}">
        <p14:creationId xmlns:p14="http://schemas.microsoft.com/office/powerpoint/2010/main" val="1462974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33AD2A-D6F2-41B9-A7C6-9BCBD8D8980F}" type="slidenum">
              <a:rPr lang="en-GB" smtClean="0"/>
              <a:pPr/>
              <a:t>21</a:t>
            </a:fld>
            <a:endParaRPr lang="en-GB"/>
          </a:p>
        </p:txBody>
      </p:sp>
    </p:spTree>
    <p:extLst>
      <p:ext uri="{BB962C8B-B14F-4D97-AF65-F5344CB8AC3E}">
        <p14:creationId xmlns:p14="http://schemas.microsoft.com/office/powerpoint/2010/main" val="2628143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33AD2A-D6F2-41B9-A7C6-9BCBD8D8980F}" type="slidenum">
              <a:rPr lang="en-GB" smtClean="0"/>
              <a:pPr/>
              <a:t>22</a:t>
            </a:fld>
            <a:endParaRPr lang="en-GB"/>
          </a:p>
        </p:txBody>
      </p:sp>
    </p:spTree>
    <p:extLst>
      <p:ext uri="{BB962C8B-B14F-4D97-AF65-F5344CB8AC3E}">
        <p14:creationId xmlns:p14="http://schemas.microsoft.com/office/powerpoint/2010/main" val="820880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33AD2A-D6F2-41B9-A7C6-9BCBD8D8980F}" type="slidenum">
              <a:rPr lang="en-GB" smtClean="0"/>
              <a:pPr/>
              <a:t>23</a:t>
            </a:fld>
            <a:endParaRPr lang="en-GB"/>
          </a:p>
        </p:txBody>
      </p:sp>
    </p:spTree>
    <p:extLst>
      <p:ext uri="{BB962C8B-B14F-4D97-AF65-F5344CB8AC3E}">
        <p14:creationId xmlns:p14="http://schemas.microsoft.com/office/powerpoint/2010/main" val="35375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0B74F8-8059-40C5-8FC6-9F2E6CB9DD1B}" type="datetimeFigureOut">
              <a:rPr lang="en-GB" smtClean="0"/>
              <a:pPr/>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112A55-8ECA-45F7-80F3-43F4B6455B20}" type="slidenum">
              <a:rPr lang="en-GB" smtClean="0"/>
              <a:pPr/>
              <a:t>‹#›</a:t>
            </a:fld>
            <a:endParaRPr lang="en-GB"/>
          </a:p>
        </p:txBody>
      </p:sp>
    </p:spTree>
    <p:extLst>
      <p:ext uri="{BB962C8B-B14F-4D97-AF65-F5344CB8AC3E}">
        <p14:creationId xmlns:p14="http://schemas.microsoft.com/office/powerpoint/2010/main" val="2162595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0B74F8-8059-40C5-8FC6-9F2E6CB9DD1B}" type="datetimeFigureOut">
              <a:rPr lang="en-GB" smtClean="0"/>
              <a:pPr/>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112A55-8ECA-45F7-80F3-43F4B6455B20}" type="slidenum">
              <a:rPr lang="en-GB" smtClean="0"/>
              <a:pPr/>
              <a:t>‹#›</a:t>
            </a:fld>
            <a:endParaRPr lang="en-GB"/>
          </a:p>
        </p:txBody>
      </p:sp>
    </p:spTree>
    <p:extLst>
      <p:ext uri="{BB962C8B-B14F-4D97-AF65-F5344CB8AC3E}">
        <p14:creationId xmlns:p14="http://schemas.microsoft.com/office/powerpoint/2010/main" val="1549500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0B74F8-8059-40C5-8FC6-9F2E6CB9DD1B}" type="datetimeFigureOut">
              <a:rPr lang="en-GB" smtClean="0"/>
              <a:pPr/>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112A55-8ECA-45F7-80F3-43F4B6455B20}" type="slidenum">
              <a:rPr lang="en-GB" smtClean="0"/>
              <a:pPr/>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36442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0B74F8-8059-40C5-8FC6-9F2E6CB9DD1B}" type="datetimeFigureOut">
              <a:rPr lang="en-GB" smtClean="0"/>
              <a:pPr/>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112A55-8ECA-45F7-80F3-43F4B6455B20}" type="slidenum">
              <a:rPr lang="en-GB" smtClean="0"/>
              <a:pPr/>
              <a:t>‹#›</a:t>
            </a:fld>
            <a:endParaRPr lang="en-GB"/>
          </a:p>
        </p:txBody>
      </p:sp>
    </p:spTree>
    <p:extLst>
      <p:ext uri="{BB962C8B-B14F-4D97-AF65-F5344CB8AC3E}">
        <p14:creationId xmlns:p14="http://schemas.microsoft.com/office/powerpoint/2010/main" val="1890620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0B74F8-8059-40C5-8FC6-9F2E6CB9DD1B}" type="datetimeFigureOut">
              <a:rPr lang="en-GB" smtClean="0"/>
              <a:pPr/>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112A55-8ECA-45F7-80F3-43F4B6455B20}" type="slidenum">
              <a:rPr lang="en-GB" smtClean="0"/>
              <a:pPr/>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07157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0B74F8-8059-40C5-8FC6-9F2E6CB9DD1B}" type="datetimeFigureOut">
              <a:rPr lang="en-GB" smtClean="0"/>
              <a:pPr/>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112A55-8ECA-45F7-80F3-43F4B6455B20}" type="slidenum">
              <a:rPr lang="en-GB" smtClean="0"/>
              <a:pPr/>
              <a:t>‹#›</a:t>
            </a:fld>
            <a:endParaRPr lang="en-GB"/>
          </a:p>
        </p:txBody>
      </p:sp>
    </p:spTree>
    <p:extLst>
      <p:ext uri="{BB962C8B-B14F-4D97-AF65-F5344CB8AC3E}">
        <p14:creationId xmlns:p14="http://schemas.microsoft.com/office/powerpoint/2010/main" val="2555837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0B74F8-8059-40C5-8FC6-9F2E6CB9DD1B}" type="datetimeFigureOut">
              <a:rPr lang="en-GB" smtClean="0"/>
              <a:pPr/>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112A55-8ECA-45F7-80F3-43F4B6455B20}" type="slidenum">
              <a:rPr lang="en-GB" smtClean="0"/>
              <a:pPr/>
              <a:t>‹#›</a:t>
            </a:fld>
            <a:endParaRPr lang="en-GB"/>
          </a:p>
        </p:txBody>
      </p:sp>
    </p:spTree>
    <p:extLst>
      <p:ext uri="{BB962C8B-B14F-4D97-AF65-F5344CB8AC3E}">
        <p14:creationId xmlns:p14="http://schemas.microsoft.com/office/powerpoint/2010/main" val="1859315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0B74F8-8059-40C5-8FC6-9F2E6CB9DD1B}" type="datetimeFigureOut">
              <a:rPr lang="en-GB" smtClean="0"/>
              <a:pPr/>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112A55-8ECA-45F7-80F3-43F4B6455B20}" type="slidenum">
              <a:rPr lang="en-GB" smtClean="0"/>
              <a:pPr/>
              <a:t>‹#›</a:t>
            </a:fld>
            <a:endParaRPr lang="en-GB"/>
          </a:p>
        </p:txBody>
      </p:sp>
    </p:spTree>
    <p:extLst>
      <p:ext uri="{BB962C8B-B14F-4D97-AF65-F5344CB8AC3E}">
        <p14:creationId xmlns:p14="http://schemas.microsoft.com/office/powerpoint/2010/main" val="4054700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0B74F8-8059-40C5-8FC6-9F2E6CB9DD1B}" type="datetimeFigureOut">
              <a:rPr lang="en-GB" smtClean="0"/>
              <a:pPr/>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112A55-8ECA-45F7-80F3-43F4B6455B20}" type="slidenum">
              <a:rPr lang="en-GB" smtClean="0"/>
              <a:pPr/>
              <a:t>‹#›</a:t>
            </a:fld>
            <a:endParaRPr lang="en-GB"/>
          </a:p>
        </p:txBody>
      </p:sp>
    </p:spTree>
    <p:extLst>
      <p:ext uri="{BB962C8B-B14F-4D97-AF65-F5344CB8AC3E}">
        <p14:creationId xmlns:p14="http://schemas.microsoft.com/office/powerpoint/2010/main" val="3009089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0B74F8-8059-40C5-8FC6-9F2E6CB9DD1B}" type="datetimeFigureOut">
              <a:rPr lang="en-GB" smtClean="0"/>
              <a:pPr/>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112A55-8ECA-45F7-80F3-43F4B6455B20}" type="slidenum">
              <a:rPr lang="en-GB" smtClean="0"/>
              <a:pPr/>
              <a:t>‹#›</a:t>
            </a:fld>
            <a:endParaRPr lang="en-GB"/>
          </a:p>
        </p:txBody>
      </p:sp>
    </p:spTree>
    <p:extLst>
      <p:ext uri="{BB962C8B-B14F-4D97-AF65-F5344CB8AC3E}">
        <p14:creationId xmlns:p14="http://schemas.microsoft.com/office/powerpoint/2010/main" val="4231942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0B74F8-8059-40C5-8FC6-9F2E6CB9DD1B}" type="datetimeFigureOut">
              <a:rPr lang="en-GB" smtClean="0"/>
              <a:pPr/>
              <a:t>20/05/2020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112A55-8ECA-45F7-80F3-43F4B6455B20}" type="slidenum">
              <a:rPr lang="en-GB" smtClean="0"/>
              <a:pPr/>
              <a:t>‹#›</a:t>
            </a:fld>
            <a:endParaRPr lang="en-GB"/>
          </a:p>
        </p:txBody>
      </p:sp>
    </p:spTree>
    <p:extLst>
      <p:ext uri="{BB962C8B-B14F-4D97-AF65-F5344CB8AC3E}">
        <p14:creationId xmlns:p14="http://schemas.microsoft.com/office/powerpoint/2010/main" val="2973303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0B74F8-8059-40C5-8FC6-9F2E6CB9DD1B}" type="datetimeFigureOut">
              <a:rPr lang="en-GB" smtClean="0"/>
              <a:pPr/>
              <a:t>20/05/2020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C112A55-8ECA-45F7-80F3-43F4B6455B20}" type="slidenum">
              <a:rPr lang="en-GB" smtClean="0"/>
              <a:pPr/>
              <a:t>‹#›</a:t>
            </a:fld>
            <a:endParaRPr lang="en-GB"/>
          </a:p>
        </p:txBody>
      </p:sp>
    </p:spTree>
    <p:extLst>
      <p:ext uri="{BB962C8B-B14F-4D97-AF65-F5344CB8AC3E}">
        <p14:creationId xmlns:p14="http://schemas.microsoft.com/office/powerpoint/2010/main" val="1332584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0B74F8-8059-40C5-8FC6-9F2E6CB9DD1B}" type="datetimeFigureOut">
              <a:rPr lang="en-GB" smtClean="0"/>
              <a:pPr/>
              <a:t>20/05/2020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C112A55-8ECA-45F7-80F3-43F4B6455B20}" type="slidenum">
              <a:rPr lang="en-GB" smtClean="0"/>
              <a:pPr/>
              <a:t>‹#›</a:t>
            </a:fld>
            <a:endParaRPr lang="en-GB"/>
          </a:p>
        </p:txBody>
      </p:sp>
    </p:spTree>
    <p:extLst>
      <p:ext uri="{BB962C8B-B14F-4D97-AF65-F5344CB8AC3E}">
        <p14:creationId xmlns:p14="http://schemas.microsoft.com/office/powerpoint/2010/main" val="1784399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B74F8-8059-40C5-8FC6-9F2E6CB9DD1B}" type="datetimeFigureOut">
              <a:rPr lang="en-GB" smtClean="0"/>
              <a:pPr/>
              <a:t>20/05/2020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C112A55-8ECA-45F7-80F3-43F4B6455B20}" type="slidenum">
              <a:rPr lang="en-GB" smtClean="0"/>
              <a:pPr/>
              <a:t>‹#›</a:t>
            </a:fld>
            <a:endParaRPr lang="en-GB"/>
          </a:p>
        </p:txBody>
      </p:sp>
    </p:spTree>
    <p:extLst>
      <p:ext uri="{BB962C8B-B14F-4D97-AF65-F5344CB8AC3E}">
        <p14:creationId xmlns:p14="http://schemas.microsoft.com/office/powerpoint/2010/main" val="1222291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F0B74F8-8059-40C5-8FC6-9F2E6CB9DD1B}" type="datetimeFigureOut">
              <a:rPr lang="en-GB" smtClean="0"/>
              <a:pPr/>
              <a:t>20/05/2020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112A55-8ECA-45F7-80F3-43F4B6455B20}" type="slidenum">
              <a:rPr lang="en-GB" smtClean="0"/>
              <a:pPr/>
              <a:t>‹#›</a:t>
            </a:fld>
            <a:endParaRPr lang="en-GB"/>
          </a:p>
        </p:txBody>
      </p:sp>
    </p:spTree>
    <p:extLst>
      <p:ext uri="{BB962C8B-B14F-4D97-AF65-F5344CB8AC3E}">
        <p14:creationId xmlns:p14="http://schemas.microsoft.com/office/powerpoint/2010/main" val="54069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0B74F8-8059-40C5-8FC6-9F2E6CB9DD1B}" type="datetimeFigureOut">
              <a:rPr lang="en-GB" smtClean="0"/>
              <a:pPr/>
              <a:t>20/05/2020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112A55-8ECA-45F7-80F3-43F4B6455B20}" type="slidenum">
              <a:rPr lang="en-GB" smtClean="0"/>
              <a:pPr/>
              <a:t>‹#›</a:t>
            </a:fld>
            <a:endParaRPr lang="en-GB"/>
          </a:p>
        </p:txBody>
      </p:sp>
    </p:spTree>
    <p:extLst>
      <p:ext uri="{BB962C8B-B14F-4D97-AF65-F5344CB8AC3E}">
        <p14:creationId xmlns:p14="http://schemas.microsoft.com/office/powerpoint/2010/main" val="3571304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F0B74F8-8059-40C5-8FC6-9F2E6CB9DD1B}" type="datetimeFigureOut">
              <a:rPr lang="en-GB" smtClean="0"/>
              <a:pPr/>
              <a:t>20/05/2020</a:t>
            </a:fld>
            <a:endParaRPr lang="en-GB"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C112A55-8ECA-45F7-80F3-43F4B6455B20}" type="slidenum">
              <a:rPr lang="en-GB" smtClean="0"/>
              <a:pPr/>
              <a:t>‹#›</a:t>
            </a:fld>
            <a:endParaRPr lang="en-GB" dirty="0"/>
          </a:p>
        </p:txBody>
      </p:sp>
    </p:spTree>
    <p:extLst>
      <p:ext uri="{BB962C8B-B14F-4D97-AF65-F5344CB8AC3E}">
        <p14:creationId xmlns:p14="http://schemas.microsoft.com/office/powerpoint/2010/main" val="3730750226"/>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nextgreencar.com/" TargetMode="External"/><Relationship Id="rId2" Type="http://schemas.openxmlformats.org/officeDocument/2006/relationships/hyperlink" Target="http://www.1010steyning.org/electric-cars/" TargetMode="External"/><Relationship Id="rId1" Type="http://schemas.openxmlformats.org/officeDocument/2006/relationships/slideLayout" Target="../slideLayouts/slideLayout2.xml"/><Relationship Id="rId6" Type="http://schemas.openxmlformats.org/officeDocument/2006/relationships/hyperlink" Target="http://www.youtube.com/watch?v=y916mxoio0E" TargetMode="External"/><Relationship Id="rId5" Type="http://schemas.openxmlformats.org/officeDocument/2006/relationships/hyperlink" Target="http://www.which.co.uk/" TargetMode="External"/><Relationship Id="rId4" Type="http://schemas.openxmlformats.org/officeDocument/2006/relationships/hyperlink" Target="http://www.zap-map.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ecotricity.co.uk/for-the-road" TargetMode="External"/><Relationship Id="rId2" Type="http://schemas.openxmlformats.org/officeDocument/2006/relationships/hyperlink" Target="http://www.ovoenergy.com/electric-cars/vehicle-to-grid-charger" TargetMode="External"/><Relationship Id="rId1" Type="http://schemas.openxmlformats.org/officeDocument/2006/relationships/slideLayout" Target="../slideLayouts/slideLayout2.xml"/><Relationship Id="rId5" Type="http://schemas.openxmlformats.org/officeDocument/2006/relationships/hyperlink" Target="http://www.bpchargemaster.com/" TargetMode="External"/><Relationship Id="rId4" Type="http://schemas.openxmlformats.org/officeDocument/2006/relationships/hyperlink" Target="http://www.pod-point.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1772816"/>
            <a:ext cx="6192688" cy="1944216"/>
          </a:xfrm>
        </p:spPr>
        <p:txBody>
          <a:bodyPr>
            <a:normAutofit/>
          </a:bodyPr>
          <a:lstStyle/>
          <a:p>
            <a:pPr algn="ctr"/>
            <a:r>
              <a:rPr lang="en-GB" b="1" dirty="0">
                <a:solidFill>
                  <a:schemeClr val="tx1"/>
                </a:solidFill>
              </a:rPr>
              <a:t>Electric Cars -</a:t>
            </a:r>
            <a:br>
              <a:rPr lang="en-GB" b="1" dirty="0">
                <a:solidFill>
                  <a:schemeClr val="tx1"/>
                </a:solidFill>
              </a:rPr>
            </a:br>
            <a:r>
              <a:rPr lang="en-GB" sz="3600" b="1" dirty="0">
                <a:solidFill>
                  <a:schemeClr val="tx1"/>
                </a:solidFill>
              </a:rPr>
              <a:t>an update </a:t>
            </a:r>
          </a:p>
        </p:txBody>
      </p:sp>
      <p:sp>
        <p:nvSpPr>
          <p:cNvPr id="3" name="Subtitle 2"/>
          <p:cNvSpPr>
            <a:spLocks noGrp="1"/>
          </p:cNvSpPr>
          <p:nvPr>
            <p:ph type="subTitle" idx="1"/>
          </p:nvPr>
        </p:nvSpPr>
        <p:spPr>
          <a:xfrm>
            <a:off x="1130595" y="4050834"/>
            <a:ext cx="5826719" cy="1466398"/>
          </a:xfrm>
        </p:spPr>
        <p:txBody>
          <a:bodyPr>
            <a:normAutofit fontScale="92500" lnSpcReduction="20000"/>
          </a:bodyPr>
          <a:lstStyle/>
          <a:p>
            <a:r>
              <a:rPr lang="en-GB" sz="3200" b="1" dirty="0">
                <a:solidFill>
                  <a:schemeClr val="accent2">
                    <a:lumMod val="50000"/>
                  </a:schemeClr>
                </a:solidFill>
              </a:rPr>
              <a:t>John Willis</a:t>
            </a:r>
          </a:p>
          <a:p>
            <a:r>
              <a:rPr lang="en-GB" sz="3200" b="1" dirty="0">
                <a:solidFill>
                  <a:schemeClr val="accent2">
                    <a:lumMod val="50000"/>
                  </a:schemeClr>
                </a:solidFill>
              </a:rPr>
              <a:t>HKD Transition</a:t>
            </a:r>
          </a:p>
          <a:p>
            <a:r>
              <a:rPr lang="en-GB" sz="3200" b="1" dirty="0">
                <a:solidFill>
                  <a:schemeClr val="accent2">
                    <a:lumMod val="50000"/>
                  </a:schemeClr>
                </a:solidFill>
              </a:rPr>
              <a:t>May 2020</a:t>
            </a:r>
          </a:p>
        </p:txBody>
      </p:sp>
    </p:spTree>
    <p:extLst>
      <p:ext uri="{BB962C8B-B14F-4D97-AF65-F5344CB8AC3E}">
        <p14:creationId xmlns:p14="http://schemas.microsoft.com/office/powerpoint/2010/main" val="313108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019200"/>
          </a:xfrm>
        </p:spPr>
        <p:txBody>
          <a:bodyPr/>
          <a:lstStyle/>
          <a:p>
            <a:r>
              <a:rPr lang="en-GB" dirty="0"/>
              <a:t>Charging EVs</a:t>
            </a:r>
          </a:p>
        </p:txBody>
      </p:sp>
      <p:sp>
        <p:nvSpPr>
          <p:cNvPr id="3" name="Content Placeholder 2"/>
          <p:cNvSpPr>
            <a:spLocks noGrp="1"/>
          </p:cNvSpPr>
          <p:nvPr>
            <p:ph idx="1"/>
          </p:nvPr>
        </p:nvSpPr>
        <p:spPr>
          <a:xfrm>
            <a:off x="644913" y="1484784"/>
            <a:ext cx="6347714" cy="4824536"/>
          </a:xfrm>
        </p:spPr>
        <p:txBody>
          <a:bodyPr/>
          <a:lstStyle/>
          <a:p>
            <a:pPr marL="0" indent="0">
              <a:buNone/>
            </a:pPr>
            <a:r>
              <a:rPr lang="en-GB" dirty="0"/>
              <a:t> </a:t>
            </a:r>
          </a:p>
        </p:txBody>
      </p:sp>
      <p:pic>
        <p:nvPicPr>
          <p:cNvPr id="5" name="Picture 4" descr="A close up of a map&#10;&#10;Description automatically generated">
            <a:extLst>
              <a:ext uri="{FF2B5EF4-FFF2-40B4-BE49-F238E27FC236}">
                <a16:creationId xmlns:a16="http://schemas.microsoft.com/office/drawing/2014/main" id="{38893364-2381-674C-91F3-72E013E714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437822"/>
            <a:ext cx="7556500" cy="4902200"/>
          </a:xfrm>
          <a:prstGeom prst="rect">
            <a:avLst/>
          </a:prstGeom>
        </p:spPr>
      </p:pic>
    </p:spTree>
    <p:extLst>
      <p:ext uri="{BB962C8B-B14F-4D97-AF65-F5344CB8AC3E}">
        <p14:creationId xmlns:p14="http://schemas.microsoft.com/office/powerpoint/2010/main" val="1080268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019200"/>
          </a:xfrm>
        </p:spPr>
        <p:txBody>
          <a:bodyPr/>
          <a:lstStyle/>
          <a:p>
            <a:r>
              <a:rPr lang="en-GB" dirty="0"/>
              <a:t>Charging EVs</a:t>
            </a:r>
          </a:p>
        </p:txBody>
      </p:sp>
      <p:sp>
        <p:nvSpPr>
          <p:cNvPr id="3" name="Content Placeholder 2"/>
          <p:cNvSpPr>
            <a:spLocks noGrp="1"/>
          </p:cNvSpPr>
          <p:nvPr>
            <p:ph idx="1"/>
          </p:nvPr>
        </p:nvSpPr>
        <p:spPr>
          <a:xfrm>
            <a:off x="644913" y="1484784"/>
            <a:ext cx="6347714" cy="4824536"/>
          </a:xfrm>
        </p:spPr>
        <p:txBody>
          <a:bodyPr/>
          <a:lstStyle/>
          <a:p>
            <a:r>
              <a:rPr lang="en-GB" dirty="0"/>
              <a:t>Another key point – the maximum charging rate also depends on the rating of the inverter in the EV (called ‘On-board charger’ in the diagram)</a:t>
            </a:r>
          </a:p>
          <a:p>
            <a:r>
              <a:rPr lang="en-GB" dirty="0"/>
              <a:t>Taking the Hyundai </a:t>
            </a:r>
            <a:r>
              <a:rPr lang="en-GB" dirty="0" err="1"/>
              <a:t>Ioniq</a:t>
            </a:r>
            <a:r>
              <a:rPr lang="en-GB" dirty="0"/>
              <a:t> EV as an example, the rating of the on-board charger is 7.2 kW, so the maximum charging rate is 7.2 kW even if connected to a ‘Fast’ charger, giving a 5.5 hour charging time from 0 – 100%</a:t>
            </a:r>
          </a:p>
          <a:p>
            <a:r>
              <a:rPr lang="en-GB" dirty="0"/>
              <a:t>However the </a:t>
            </a:r>
            <a:r>
              <a:rPr lang="en-GB" dirty="0" err="1"/>
              <a:t>Ioniq</a:t>
            </a:r>
            <a:r>
              <a:rPr lang="en-GB" dirty="0"/>
              <a:t> also has the capability for ‘Rapid’ 50 kW DC charging, giving a 0 – 80% charging time of just 40 minutes</a:t>
            </a:r>
          </a:p>
          <a:p>
            <a:r>
              <a:rPr lang="en-GB" dirty="0"/>
              <a:t>Also note battery never normally at zero, so charging from 10% or 20% to 80% is more typical (slower charging rate above 80%) </a:t>
            </a:r>
          </a:p>
          <a:p>
            <a:endParaRPr lang="en-GB" dirty="0"/>
          </a:p>
        </p:txBody>
      </p:sp>
    </p:spTree>
    <p:extLst>
      <p:ext uri="{BB962C8B-B14F-4D97-AF65-F5344CB8AC3E}">
        <p14:creationId xmlns:p14="http://schemas.microsoft.com/office/powerpoint/2010/main" val="1992871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019200"/>
          </a:xfrm>
        </p:spPr>
        <p:txBody>
          <a:bodyPr/>
          <a:lstStyle/>
          <a:p>
            <a:r>
              <a:rPr lang="en-GB" dirty="0"/>
              <a:t>Charging EVs</a:t>
            </a:r>
          </a:p>
        </p:txBody>
      </p:sp>
      <p:sp>
        <p:nvSpPr>
          <p:cNvPr id="3" name="Content Placeholder 2"/>
          <p:cNvSpPr>
            <a:spLocks noGrp="1"/>
          </p:cNvSpPr>
          <p:nvPr>
            <p:ph idx="1"/>
          </p:nvPr>
        </p:nvSpPr>
        <p:spPr>
          <a:xfrm>
            <a:off x="644913" y="1484784"/>
            <a:ext cx="6347714" cy="4824536"/>
          </a:xfrm>
        </p:spPr>
        <p:txBody>
          <a:bodyPr>
            <a:normAutofit/>
          </a:bodyPr>
          <a:lstStyle/>
          <a:p>
            <a:r>
              <a:rPr lang="en-GB" dirty="0"/>
              <a:t>Charging at home:  Dedicated charging point if possible – 75% of cost by Government - can be free with new car – typically 7kW rating </a:t>
            </a:r>
          </a:p>
          <a:p>
            <a:r>
              <a:rPr lang="en-GB" dirty="0"/>
              <a:t>Can use domestic plug anywhere but 2.3 to 3 kW rating gives long charging times, not practical for newer EVs </a:t>
            </a:r>
          </a:p>
          <a:p>
            <a:r>
              <a:rPr lang="en-GB" dirty="0"/>
              <a:t>Public charging points:  network is rapidly expanding. Apps like </a:t>
            </a:r>
            <a:r>
              <a:rPr lang="en-GB" b="1" i="1" dirty="0"/>
              <a:t>Zap Map </a:t>
            </a:r>
            <a:r>
              <a:rPr lang="en-GB" dirty="0"/>
              <a:t>show you nearest / number of bays / how fast.  Big range of points available ..</a:t>
            </a:r>
          </a:p>
          <a:p>
            <a:r>
              <a:rPr lang="en-GB" dirty="0"/>
              <a:t>Fast charging (7 – 22 kW)  - </a:t>
            </a:r>
            <a:r>
              <a:rPr lang="en-GB" dirty="0" err="1"/>
              <a:t>eg</a:t>
            </a:r>
            <a:r>
              <a:rPr lang="en-GB" dirty="0"/>
              <a:t> 7 kW at Hassocks station – 50% charge for most models in 3 – 4 hours</a:t>
            </a:r>
          </a:p>
          <a:p>
            <a:r>
              <a:rPr lang="en-GB" dirty="0"/>
              <a:t>Rapid charging (43kW AC &amp; 50 kW DC) – AC not so common, most are 50 kW DC  – current EV models are  compatible – typically 50% charge in about 30 minutes </a:t>
            </a:r>
          </a:p>
          <a:p>
            <a:r>
              <a:rPr lang="en-GB" dirty="0"/>
              <a:t>Slow charging (3 kW) – mainly for overnight charging</a:t>
            </a:r>
          </a:p>
        </p:txBody>
      </p:sp>
    </p:spTree>
    <p:extLst>
      <p:ext uri="{BB962C8B-B14F-4D97-AF65-F5344CB8AC3E}">
        <p14:creationId xmlns:p14="http://schemas.microsoft.com/office/powerpoint/2010/main" val="3929043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443136"/>
            <a:ext cx="6347713" cy="1019200"/>
          </a:xfrm>
        </p:spPr>
        <p:txBody>
          <a:bodyPr/>
          <a:lstStyle/>
          <a:p>
            <a:r>
              <a:rPr lang="en-GB" dirty="0"/>
              <a:t>Charging EVs</a:t>
            </a:r>
          </a:p>
        </p:txBody>
      </p:sp>
      <p:sp>
        <p:nvSpPr>
          <p:cNvPr id="3" name="Content Placeholder 2"/>
          <p:cNvSpPr>
            <a:spLocks noGrp="1"/>
          </p:cNvSpPr>
          <p:nvPr>
            <p:ph idx="1"/>
          </p:nvPr>
        </p:nvSpPr>
        <p:spPr>
          <a:xfrm>
            <a:off x="609596" y="1124744"/>
            <a:ext cx="6698707" cy="4824536"/>
          </a:xfrm>
        </p:spPr>
        <p:txBody>
          <a:bodyPr>
            <a:normAutofit/>
          </a:bodyPr>
          <a:lstStyle/>
          <a:p>
            <a:r>
              <a:rPr lang="en-GB" dirty="0"/>
              <a:t>Charging at home:  In my case, Pod Point installed a 7kW rating charging point for £300 (</a:t>
            </a:r>
            <a:r>
              <a:rPr lang="en-GB" dirty="0" err="1"/>
              <a:t>incl</a:t>
            </a:r>
            <a:r>
              <a:rPr lang="en-GB" dirty="0"/>
              <a:t> VAT). Pod Point also received £400 grant - I had to complete an OLEV grant application form supplied by Pod Point </a:t>
            </a:r>
          </a:p>
          <a:p>
            <a:r>
              <a:rPr lang="en-GB" dirty="0"/>
              <a:t>This is their ‘universal’ model – also available with captive cable 4.8m long  (I needed longer cable – 10m cable expensive - £180!) </a:t>
            </a:r>
          </a:p>
          <a:p>
            <a:endParaRPr lang="en-GB" dirty="0"/>
          </a:p>
        </p:txBody>
      </p:sp>
      <p:pic>
        <p:nvPicPr>
          <p:cNvPr id="5" name="Picture 4" descr="A picture containing outdoor, grass, side, sitting&#10;&#10;Description automatically generated">
            <a:extLst>
              <a:ext uri="{FF2B5EF4-FFF2-40B4-BE49-F238E27FC236}">
                <a16:creationId xmlns:a16="http://schemas.microsoft.com/office/drawing/2014/main" id="{0A7B5884-9582-1F47-8527-51D5113603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3040902"/>
            <a:ext cx="3817098" cy="3817098"/>
          </a:xfrm>
          <a:prstGeom prst="rect">
            <a:avLst/>
          </a:prstGeom>
        </p:spPr>
      </p:pic>
    </p:spTree>
    <p:extLst>
      <p:ext uri="{BB962C8B-B14F-4D97-AF65-F5344CB8AC3E}">
        <p14:creationId xmlns:p14="http://schemas.microsoft.com/office/powerpoint/2010/main" val="1953923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548680"/>
            <a:ext cx="6347713" cy="1080120"/>
          </a:xfrm>
        </p:spPr>
        <p:txBody>
          <a:bodyPr>
            <a:normAutofit fontScale="90000"/>
          </a:bodyPr>
          <a:lstStyle/>
          <a:p>
            <a:r>
              <a:rPr lang="en-GB" b="1" dirty="0"/>
              <a:t>Zap Map page showing charging points in our area</a:t>
            </a:r>
            <a:br>
              <a:rPr lang="en-GB" b="1" dirty="0"/>
            </a:br>
            <a:endParaRPr lang="en-GB" b="1" dirty="0"/>
          </a:p>
        </p:txBody>
      </p:sp>
      <p:pic>
        <p:nvPicPr>
          <p:cNvPr id="5" name="Content Placeholder 4"/>
          <p:cNvPicPr>
            <a:picLocks noGrp="1" noChangeAspect="1"/>
          </p:cNvPicPr>
          <p:nvPr>
            <p:ph idx="1"/>
          </p:nvPr>
        </p:nvPicPr>
        <p:blipFill>
          <a:blip r:embed="rId3"/>
          <a:stretch>
            <a:fillRect/>
          </a:stretch>
        </p:blipFill>
        <p:spPr>
          <a:xfrm>
            <a:off x="223853" y="1916832"/>
            <a:ext cx="8196912" cy="4608512"/>
          </a:xfrm>
          <a:prstGeom prst="rect">
            <a:avLst/>
          </a:prstGeom>
        </p:spPr>
      </p:pic>
      <p:sp>
        <p:nvSpPr>
          <p:cNvPr id="4" name="Slide Number Placeholder 5"/>
          <p:cNvSpPr>
            <a:spLocks noGrp="1"/>
          </p:cNvSpPr>
          <p:nvPr>
            <p:ph type="sldNum" sz="quarter" idx="4294967295"/>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C112A55-8ECA-45F7-80F3-43F4B6455B20}" type="slidenum">
              <a:rPr lang="en-GB" smtClean="0"/>
              <a:pPr/>
              <a:t>14</a:t>
            </a:fld>
            <a:endParaRPr lang="en-GB" dirty="0"/>
          </a:p>
        </p:txBody>
      </p:sp>
    </p:spTree>
    <p:extLst>
      <p:ext uri="{BB962C8B-B14F-4D97-AF65-F5344CB8AC3E}">
        <p14:creationId xmlns:p14="http://schemas.microsoft.com/office/powerpoint/2010/main" val="3182811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019200"/>
          </a:xfrm>
        </p:spPr>
        <p:txBody>
          <a:bodyPr/>
          <a:lstStyle/>
          <a:p>
            <a:r>
              <a:rPr lang="en-GB" dirty="0"/>
              <a:t>Charging EVs</a:t>
            </a:r>
          </a:p>
        </p:txBody>
      </p:sp>
      <p:sp>
        <p:nvSpPr>
          <p:cNvPr id="3" name="Content Placeholder 2"/>
          <p:cNvSpPr>
            <a:spLocks noGrp="1"/>
          </p:cNvSpPr>
          <p:nvPr>
            <p:ph idx="1"/>
          </p:nvPr>
        </p:nvSpPr>
        <p:spPr>
          <a:xfrm>
            <a:off x="683568" y="1412776"/>
            <a:ext cx="6347714" cy="5256584"/>
          </a:xfrm>
        </p:spPr>
        <p:txBody>
          <a:bodyPr>
            <a:normAutofit/>
          </a:bodyPr>
          <a:lstStyle/>
          <a:p>
            <a:r>
              <a:rPr lang="en-GB" dirty="0"/>
              <a:t>Two other details make EV charging complicated: </a:t>
            </a:r>
          </a:p>
          <a:p>
            <a:pPr lvl="1"/>
            <a:r>
              <a:rPr lang="en-GB" dirty="0"/>
              <a:t>Connector types</a:t>
            </a:r>
          </a:p>
          <a:p>
            <a:pPr lvl="1"/>
            <a:r>
              <a:rPr lang="en-GB" dirty="0"/>
              <a:t>Payment methods</a:t>
            </a:r>
          </a:p>
          <a:p>
            <a:r>
              <a:rPr lang="en-GB" dirty="0"/>
              <a:t>Zap-map website has very helpful guides to explain </a:t>
            </a:r>
          </a:p>
          <a:p>
            <a:r>
              <a:rPr lang="en-GB" dirty="0"/>
              <a:t>The ‘Type 2’ connector in now widely adopted for slow and fast charging.  </a:t>
            </a:r>
          </a:p>
          <a:p>
            <a:r>
              <a:rPr lang="en-GB" dirty="0"/>
              <a:t>Two types of DC rapid charge connectors, but cables are provided with multiple connectors </a:t>
            </a:r>
          </a:p>
          <a:p>
            <a:r>
              <a:rPr lang="en-GB" dirty="0"/>
              <a:t>Payment methods also more complicated than ideal! </a:t>
            </a:r>
          </a:p>
          <a:p>
            <a:pPr lvl="1"/>
            <a:r>
              <a:rPr lang="en-GB" dirty="0"/>
              <a:t>Smartphone app or</a:t>
            </a:r>
          </a:p>
          <a:p>
            <a:pPr lvl="1"/>
            <a:r>
              <a:rPr lang="en-GB" dirty="0"/>
              <a:t>RFID card (radio frequency identification / contactless)</a:t>
            </a:r>
          </a:p>
          <a:p>
            <a:pPr lvl="1"/>
            <a:r>
              <a:rPr lang="en-GB" dirty="0"/>
              <a:t>Pay-as-you-go or subscription options </a:t>
            </a:r>
          </a:p>
          <a:p>
            <a:pPr lvl="1"/>
            <a:r>
              <a:rPr lang="en-GB" dirty="0"/>
              <a:t>Needs a bit of planning for new destinations</a:t>
            </a:r>
          </a:p>
          <a:p>
            <a:pPr lvl="1"/>
            <a:r>
              <a:rPr lang="en-GB" dirty="0"/>
              <a:t>Easy once you get used to it! </a:t>
            </a:r>
          </a:p>
        </p:txBody>
      </p:sp>
    </p:spTree>
    <p:extLst>
      <p:ext uri="{BB962C8B-B14F-4D97-AF65-F5344CB8AC3E}">
        <p14:creationId xmlns:p14="http://schemas.microsoft.com/office/powerpoint/2010/main" val="3612615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019200"/>
          </a:xfrm>
        </p:spPr>
        <p:txBody>
          <a:bodyPr/>
          <a:lstStyle/>
          <a:p>
            <a:r>
              <a:rPr lang="en-GB" dirty="0"/>
              <a:t>Cost of Electric Cars</a:t>
            </a:r>
            <a:endParaRPr lang="en-GB" sz="2400" dirty="0"/>
          </a:p>
        </p:txBody>
      </p:sp>
      <p:sp>
        <p:nvSpPr>
          <p:cNvPr id="3" name="Content Placeholder 2"/>
          <p:cNvSpPr>
            <a:spLocks noGrp="1"/>
          </p:cNvSpPr>
          <p:nvPr>
            <p:ph idx="1"/>
          </p:nvPr>
        </p:nvSpPr>
        <p:spPr>
          <a:xfrm>
            <a:off x="609598" y="1633556"/>
            <a:ext cx="6554689" cy="4772932"/>
          </a:xfrm>
        </p:spPr>
        <p:txBody>
          <a:bodyPr>
            <a:normAutofit fontScale="92500" lnSpcReduction="20000"/>
          </a:bodyPr>
          <a:lstStyle/>
          <a:p>
            <a:r>
              <a:rPr lang="en-GB" sz="2400" dirty="0"/>
              <a:t>More expensive to buy, but lower prices expected as battery costs reduce, also …</a:t>
            </a:r>
          </a:p>
          <a:p>
            <a:r>
              <a:rPr lang="en-GB" sz="2400" dirty="0"/>
              <a:t>Save on fuel, tax and servicing</a:t>
            </a:r>
          </a:p>
          <a:p>
            <a:r>
              <a:rPr lang="en-GB" sz="2400" dirty="0"/>
              <a:t>Government grant to help with purchase – from March 2020 the scheme gives £3000 off new EV costing less that £50,000 (no grant now for PHEV) </a:t>
            </a:r>
          </a:p>
          <a:p>
            <a:r>
              <a:rPr lang="en-GB" sz="2400" dirty="0"/>
              <a:t>Vehicle Excise Duty – rules getting complex, but most EVs will save at least £140 / year and more than £500 in first year (compared to many conventional models)</a:t>
            </a:r>
          </a:p>
          <a:p>
            <a:r>
              <a:rPr lang="en-GB" sz="2400" dirty="0"/>
              <a:t>Fuel costs – can be as low as 3.5p to 4.5p per mile for EV compared to 13p to 17p+ for conventional petrol – for 8000 miles/</a:t>
            </a:r>
            <a:r>
              <a:rPr lang="en-GB" sz="2400" dirty="0" err="1"/>
              <a:t>yr</a:t>
            </a:r>
            <a:r>
              <a:rPr lang="en-GB" sz="2400" dirty="0"/>
              <a:t> savings of £700 to £1000+</a:t>
            </a:r>
          </a:p>
          <a:p>
            <a:endParaRPr lang="en-GB" dirty="0"/>
          </a:p>
        </p:txBody>
      </p:sp>
      <p:sp>
        <p:nvSpPr>
          <p:cNvPr id="4" name="Slide Number Placeholder 5"/>
          <p:cNvSpPr>
            <a:spLocks noGrp="1"/>
          </p:cNvSpPr>
          <p:nvPr>
            <p:ph type="sldNum" sz="quarter" idx="4294967295"/>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C112A55-8ECA-45F7-80F3-43F4B6455B20}" type="slidenum">
              <a:rPr lang="en-GB" smtClean="0"/>
              <a:pPr/>
              <a:t>16</a:t>
            </a:fld>
            <a:endParaRPr lang="en-GB" dirty="0"/>
          </a:p>
        </p:txBody>
      </p:sp>
    </p:spTree>
    <p:extLst>
      <p:ext uri="{BB962C8B-B14F-4D97-AF65-F5344CB8AC3E}">
        <p14:creationId xmlns:p14="http://schemas.microsoft.com/office/powerpoint/2010/main" val="1501695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019200"/>
          </a:xfrm>
        </p:spPr>
        <p:txBody>
          <a:bodyPr/>
          <a:lstStyle/>
          <a:p>
            <a:r>
              <a:rPr lang="en-GB" dirty="0"/>
              <a:t>Cost of Electric Cars (cont’d)</a:t>
            </a:r>
            <a:endParaRPr lang="en-GB" sz="2400" dirty="0"/>
          </a:p>
        </p:txBody>
      </p:sp>
      <p:sp>
        <p:nvSpPr>
          <p:cNvPr id="3" name="Content Placeholder 2"/>
          <p:cNvSpPr>
            <a:spLocks noGrp="1"/>
          </p:cNvSpPr>
          <p:nvPr>
            <p:ph idx="1"/>
          </p:nvPr>
        </p:nvSpPr>
        <p:spPr>
          <a:xfrm>
            <a:off x="609598" y="1633556"/>
            <a:ext cx="6554689" cy="4772932"/>
          </a:xfrm>
        </p:spPr>
        <p:txBody>
          <a:bodyPr>
            <a:normAutofit fontScale="85000" lnSpcReduction="20000"/>
          </a:bodyPr>
          <a:lstStyle/>
          <a:p>
            <a:r>
              <a:rPr lang="en-GB" sz="2400" dirty="0"/>
              <a:t>No Congestion Charge &amp; tax advantages as company car </a:t>
            </a:r>
          </a:p>
          <a:p>
            <a:r>
              <a:rPr lang="en-GB" sz="2400" dirty="0"/>
              <a:t>Energy providers such as Good Energy, OVO and </a:t>
            </a:r>
            <a:r>
              <a:rPr lang="en-GB" sz="2400" dirty="0" err="1"/>
              <a:t>Ecotricity</a:t>
            </a:r>
            <a:r>
              <a:rPr lang="en-GB" sz="2400" dirty="0"/>
              <a:t> have responded to the growing demand by launching electric vehicle tariffs</a:t>
            </a:r>
          </a:p>
          <a:p>
            <a:r>
              <a:rPr lang="en-GB" sz="2400" dirty="0"/>
              <a:t>These offer special perks such as access to charging networks</a:t>
            </a:r>
          </a:p>
          <a:p>
            <a:r>
              <a:rPr lang="en-GB" sz="2400" dirty="0"/>
              <a:t>Cost of charging is higher for commercial charging points – typically 30p/kWh (</a:t>
            </a:r>
            <a:r>
              <a:rPr lang="en-GB" sz="2400" dirty="0" err="1"/>
              <a:t>ie</a:t>
            </a:r>
            <a:r>
              <a:rPr lang="en-GB" sz="2400" dirty="0"/>
              <a:t> twice current domestic tariff).  Competition likely to reduce this. Pubs (</a:t>
            </a:r>
            <a:r>
              <a:rPr lang="en-GB" sz="2400" dirty="0" err="1"/>
              <a:t>eg</a:t>
            </a:r>
            <a:r>
              <a:rPr lang="en-GB" sz="2400" dirty="0"/>
              <a:t> The Bull) often free to customers. </a:t>
            </a:r>
          </a:p>
          <a:p>
            <a:r>
              <a:rPr lang="en-GB" sz="2400" dirty="0"/>
              <a:t>Another development is ‘Vehicle to grid’ technology, also referred to as 'V2G' which enables energy stored in electric vehicles to be fed back into the national electricity network (or 'grid') to help supply energy at times of peak demand. (The new Nissan Leaf offers this.) </a:t>
            </a:r>
          </a:p>
          <a:p>
            <a:pPr marL="0" indent="0">
              <a:buNone/>
            </a:pPr>
            <a:endParaRPr lang="en-GB" sz="2400" dirty="0"/>
          </a:p>
          <a:p>
            <a:pPr marL="0" indent="0">
              <a:buNone/>
            </a:pPr>
            <a:endParaRPr lang="en-GB" sz="2400" dirty="0"/>
          </a:p>
          <a:p>
            <a:endParaRPr lang="en-GB" dirty="0"/>
          </a:p>
        </p:txBody>
      </p:sp>
      <p:sp>
        <p:nvSpPr>
          <p:cNvPr id="4" name="Slide Number Placeholder 5"/>
          <p:cNvSpPr>
            <a:spLocks noGrp="1"/>
          </p:cNvSpPr>
          <p:nvPr>
            <p:ph type="sldNum" sz="quarter" idx="4294967295"/>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C112A55-8ECA-45F7-80F3-43F4B6455B20}" type="slidenum">
              <a:rPr lang="en-GB" smtClean="0"/>
              <a:pPr/>
              <a:t>17</a:t>
            </a:fld>
            <a:endParaRPr lang="en-GB" dirty="0"/>
          </a:p>
        </p:txBody>
      </p:sp>
    </p:spTree>
    <p:extLst>
      <p:ext uri="{BB962C8B-B14F-4D97-AF65-F5344CB8AC3E}">
        <p14:creationId xmlns:p14="http://schemas.microsoft.com/office/powerpoint/2010/main" val="3014097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78327"/>
            <a:ext cx="6347713" cy="1320800"/>
          </a:xfrm>
        </p:spPr>
        <p:txBody>
          <a:bodyPr/>
          <a:lstStyle/>
          <a:p>
            <a:r>
              <a:rPr lang="en-GB" b="1" dirty="0"/>
              <a:t>Battery costs &amp; guarantees</a:t>
            </a:r>
            <a:endParaRPr lang="en-GB" dirty="0"/>
          </a:p>
        </p:txBody>
      </p:sp>
      <p:sp>
        <p:nvSpPr>
          <p:cNvPr id="3" name="Content Placeholder 2"/>
          <p:cNvSpPr>
            <a:spLocks noGrp="1"/>
          </p:cNvSpPr>
          <p:nvPr>
            <p:ph idx="1"/>
          </p:nvPr>
        </p:nvSpPr>
        <p:spPr>
          <a:xfrm>
            <a:off x="689249" y="1911184"/>
            <a:ext cx="6347714" cy="3880773"/>
          </a:xfrm>
        </p:spPr>
        <p:txBody>
          <a:bodyPr>
            <a:normAutofit/>
          </a:bodyPr>
          <a:lstStyle/>
          <a:p>
            <a:r>
              <a:rPr lang="en-GB" sz="2400" dirty="0"/>
              <a:t>New </a:t>
            </a:r>
            <a:r>
              <a:rPr lang="en-GB" sz="2400" dirty="0" err="1"/>
              <a:t>Evs</a:t>
            </a:r>
            <a:r>
              <a:rPr lang="en-GB" sz="2400" dirty="0"/>
              <a:t> generally come with guarantee on battery performance</a:t>
            </a:r>
          </a:p>
          <a:p>
            <a:r>
              <a:rPr lang="en-GB" sz="2400" dirty="0" err="1"/>
              <a:t>Eg</a:t>
            </a:r>
            <a:r>
              <a:rPr lang="en-GB" sz="2400" dirty="0"/>
              <a:t> Nissan Leaf – 5 year / 60,000 mile – protects against capacity loss of more that 25%</a:t>
            </a:r>
          </a:p>
          <a:p>
            <a:r>
              <a:rPr lang="en-GB" sz="2400" dirty="0"/>
              <a:t>Renault originally preferred to lease the battery but dropped this in Nov 2019 (as second-hand values improved) – now 8 year / 100,000 mile battery warranty </a:t>
            </a:r>
          </a:p>
        </p:txBody>
      </p:sp>
      <p:sp>
        <p:nvSpPr>
          <p:cNvPr id="5" name="Slide Number Placeholder 5"/>
          <p:cNvSpPr>
            <a:spLocks noGrp="1"/>
          </p:cNvSpPr>
          <p:nvPr>
            <p:ph type="sldNum" sz="quarter" idx="4294967295"/>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C112A55-8ECA-45F7-80F3-43F4B6455B20}" type="slidenum">
              <a:rPr lang="en-GB" smtClean="0"/>
              <a:pPr/>
              <a:t>18</a:t>
            </a:fld>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green are electric cars?</a:t>
            </a:r>
          </a:p>
        </p:txBody>
      </p:sp>
      <p:sp>
        <p:nvSpPr>
          <p:cNvPr id="3" name="Content Placeholder 2"/>
          <p:cNvSpPr>
            <a:spLocks noGrp="1"/>
          </p:cNvSpPr>
          <p:nvPr>
            <p:ph idx="1"/>
          </p:nvPr>
        </p:nvSpPr>
        <p:spPr>
          <a:xfrm>
            <a:off x="609599" y="1556791"/>
            <a:ext cx="6347714" cy="4849697"/>
          </a:xfrm>
        </p:spPr>
        <p:txBody>
          <a:bodyPr>
            <a:normAutofit fontScale="77500" lnSpcReduction="20000"/>
          </a:bodyPr>
          <a:lstStyle/>
          <a:p>
            <a:r>
              <a:rPr lang="en-GB" sz="2400" dirty="0"/>
              <a:t>The big factors are: </a:t>
            </a:r>
          </a:p>
          <a:p>
            <a:pPr lvl="1"/>
            <a:r>
              <a:rPr lang="en-GB" sz="2200" dirty="0"/>
              <a:t>How the electricity is generated</a:t>
            </a:r>
          </a:p>
          <a:p>
            <a:pPr lvl="1"/>
            <a:r>
              <a:rPr lang="en-GB" sz="2200" dirty="0"/>
              <a:t>How vehicles and particularly batteries are manufactured and recycled</a:t>
            </a:r>
          </a:p>
          <a:p>
            <a:r>
              <a:rPr lang="en-GB" sz="2400" dirty="0"/>
              <a:t>Many reports with varying data – battery manufacture is energy intensive</a:t>
            </a:r>
          </a:p>
          <a:p>
            <a:r>
              <a:rPr lang="en-GB" sz="2400" dirty="0"/>
              <a:t>Decarbonisation of electricity generation is the key factor, along with lower energy use in manufacture</a:t>
            </a:r>
          </a:p>
          <a:p>
            <a:r>
              <a:rPr lang="en-GB" sz="2400" dirty="0"/>
              <a:t>Recent reports agree that EVs give substantially lower lifetime greenhouse gas emissions compared to the average conventional vehicle</a:t>
            </a:r>
          </a:p>
          <a:p>
            <a:r>
              <a:rPr lang="en-GB" sz="2400" dirty="0"/>
              <a:t>As electricity generation becomes less carbon intensive the benefits of EVs increase</a:t>
            </a:r>
          </a:p>
          <a:p>
            <a:r>
              <a:rPr lang="en-GB" sz="2400" dirty="0"/>
              <a:t>In UK, based on 2019 carbon intensity, a Nissan Leaf is estimated to pay back manufacturing emissions in less than two years – with lifetime emissions one third of an average conventional car (12 years)</a:t>
            </a:r>
          </a:p>
        </p:txBody>
      </p:sp>
      <p:sp>
        <p:nvSpPr>
          <p:cNvPr id="4" name="Slide Number Placeholder 5"/>
          <p:cNvSpPr>
            <a:spLocks noGrp="1"/>
          </p:cNvSpPr>
          <p:nvPr>
            <p:ph type="sldNum" sz="quarter" idx="4294967295"/>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C112A55-8ECA-45F7-80F3-43F4B6455B20}" type="slidenum">
              <a:rPr lang="en-GB" smtClean="0"/>
              <a:pPr/>
              <a:t>19</a:t>
            </a:fld>
            <a:endParaRPr lang="en-GB" dirty="0"/>
          </a:p>
        </p:txBody>
      </p:sp>
    </p:spTree>
    <p:extLst>
      <p:ext uri="{BB962C8B-B14F-4D97-AF65-F5344CB8AC3E}">
        <p14:creationId xmlns:p14="http://schemas.microsoft.com/office/powerpoint/2010/main" val="1916827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019200"/>
          </a:xfrm>
        </p:spPr>
        <p:txBody>
          <a:bodyPr>
            <a:normAutofit/>
          </a:bodyPr>
          <a:lstStyle/>
          <a:p>
            <a:r>
              <a:rPr lang="en-GB" b="1" dirty="0"/>
              <a:t>Background</a:t>
            </a:r>
          </a:p>
        </p:txBody>
      </p:sp>
      <p:sp>
        <p:nvSpPr>
          <p:cNvPr id="3" name="Content Placeholder 2"/>
          <p:cNvSpPr>
            <a:spLocks noGrp="1"/>
          </p:cNvSpPr>
          <p:nvPr>
            <p:ph idx="1"/>
          </p:nvPr>
        </p:nvSpPr>
        <p:spPr>
          <a:xfrm>
            <a:off x="609599" y="1514388"/>
            <a:ext cx="6347714" cy="5082964"/>
          </a:xfrm>
        </p:spPr>
        <p:txBody>
          <a:bodyPr>
            <a:normAutofit fontScale="77500" lnSpcReduction="20000"/>
          </a:bodyPr>
          <a:lstStyle/>
          <a:p>
            <a:r>
              <a:rPr lang="en-GB" sz="2400" dirty="0"/>
              <a:t>Previous ‘meet-up’ was in Nov 2017 … no big changes since then</a:t>
            </a:r>
          </a:p>
          <a:p>
            <a:r>
              <a:rPr lang="en-GB" sz="2400" dirty="0"/>
              <a:t>Sale of new petrol and diesel cars due to be banned – originally by 2040, now 2035 proposed (even earlier if possible – </a:t>
            </a:r>
            <a:r>
              <a:rPr lang="en-GB" sz="2400" dirty="0" err="1"/>
              <a:t>eg</a:t>
            </a:r>
            <a:r>
              <a:rPr lang="en-GB" sz="2400" dirty="0"/>
              <a:t> 2032)</a:t>
            </a:r>
          </a:p>
          <a:p>
            <a:r>
              <a:rPr lang="en-GB" sz="2400" dirty="0"/>
              <a:t>Hybrids to be included in ban, although some consider plug-in hybrids should be allowed</a:t>
            </a:r>
          </a:p>
          <a:p>
            <a:r>
              <a:rPr lang="en-GB" sz="2400" dirty="0"/>
              <a:t>Sales of battery electric vehicles has increased considerably, but still only 1.6% of total (2019 figures) </a:t>
            </a:r>
          </a:p>
          <a:p>
            <a:r>
              <a:rPr lang="en-GB" sz="2400" dirty="0"/>
              <a:t>Other categories:  PHEV – 1.5%, HEV – 6.9%</a:t>
            </a:r>
          </a:p>
          <a:p>
            <a:r>
              <a:rPr lang="en-GB" sz="2400" dirty="0"/>
              <a:t>HEV includes ‘Mild Hybrid’ – explained later …  </a:t>
            </a:r>
          </a:p>
          <a:p>
            <a:r>
              <a:rPr lang="en-GB" sz="2400" dirty="0"/>
              <a:t>The number of available models has expanded rapidly, although many are higher priced </a:t>
            </a:r>
          </a:p>
          <a:p>
            <a:r>
              <a:rPr lang="en-GB" sz="2400" dirty="0"/>
              <a:t>Despite limited government support, manufacturers have recently introduced a large number of PHEV models (appealing option for business users) </a:t>
            </a:r>
          </a:p>
        </p:txBody>
      </p:sp>
      <p:sp>
        <p:nvSpPr>
          <p:cNvPr id="4" name="Slide Number Placeholder 5"/>
          <p:cNvSpPr>
            <a:spLocks noGrp="1"/>
          </p:cNvSpPr>
          <p:nvPr>
            <p:ph type="sldNum" sz="quarter" idx="4294967295"/>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C112A55-8ECA-45F7-80F3-43F4B6455B20}" type="slidenum">
              <a:rPr lang="en-GB" smtClean="0"/>
              <a:pPr/>
              <a:t>2</a:t>
            </a:fld>
            <a:endParaRPr lang="en-GB" dirty="0"/>
          </a:p>
        </p:txBody>
      </p:sp>
    </p:spTree>
    <p:extLst>
      <p:ext uri="{BB962C8B-B14F-4D97-AF65-F5344CB8AC3E}">
        <p14:creationId xmlns:p14="http://schemas.microsoft.com/office/powerpoint/2010/main" val="363080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green are electric cars? (cont’d)</a:t>
            </a:r>
          </a:p>
        </p:txBody>
      </p:sp>
      <p:sp>
        <p:nvSpPr>
          <p:cNvPr id="3" name="Content Placeholder 2"/>
          <p:cNvSpPr>
            <a:spLocks noGrp="1"/>
          </p:cNvSpPr>
          <p:nvPr>
            <p:ph idx="1"/>
          </p:nvPr>
        </p:nvSpPr>
        <p:spPr>
          <a:xfrm>
            <a:off x="609599" y="1934653"/>
            <a:ext cx="6347714" cy="4471835"/>
          </a:xfrm>
        </p:spPr>
        <p:txBody>
          <a:bodyPr>
            <a:normAutofit fontScale="92500" lnSpcReduction="10000"/>
          </a:bodyPr>
          <a:lstStyle/>
          <a:p>
            <a:r>
              <a:rPr lang="en-GB" sz="2400" dirty="0"/>
              <a:t>Batteries:  Mining and production of cobalt, lithium and other rare earth materials used in batteries are a major concern </a:t>
            </a:r>
          </a:p>
          <a:p>
            <a:r>
              <a:rPr lang="en-GB" sz="2400" dirty="0"/>
              <a:t>Manufacturers are under huge pressure to improve the situation with much effort going into reducing both rare element use and battery costs</a:t>
            </a:r>
          </a:p>
          <a:p>
            <a:r>
              <a:rPr lang="en-GB" sz="2400" dirty="0"/>
              <a:t>Manufacturers such as Tesla are putting huge investment into low cost / long life batteries designed to last for ‘a million miles of use’   </a:t>
            </a:r>
          </a:p>
          <a:p>
            <a:r>
              <a:rPr lang="en-GB" sz="2400" dirty="0"/>
              <a:t>Increasing use of renewable energy in battery manufacture will give significant environmental benefits </a:t>
            </a:r>
            <a:endParaRPr lang="en-GB" dirty="0"/>
          </a:p>
          <a:p>
            <a:endParaRPr lang="en-GB" dirty="0"/>
          </a:p>
        </p:txBody>
      </p:sp>
      <p:sp>
        <p:nvSpPr>
          <p:cNvPr id="4" name="Slide Number Placeholder 5"/>
          <p:cNvSpPr>
            <a:spLocks noGrp="1"/>
          </p:cNvSpPr>
          <p:nvPr>
            <p:ph type="sldNum" sz="quarter" idx="4294967295"/>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C112A55-8ECA-45F7-80F3-43F4B6455B20}" type="slidenum">
              <a:rPr lang="en-GB" smtClean="0"/>
              <a:pPr/>
              <a:t>20</a:t>
            </a:fld>
            <a:endParaRPr lang="en-GB" dirty="0"/>
          </a:p>
        </p:txBody>
      </p:sp>
    </p:spTree>
    <p:extLst>
      <p:ext uri="{BB962C8B-B14F-4D97-AF65-F5344CB8AC3E}">
        <p14:creationId xmlns:p14="http://schemas.microsoft.com/office/powerpoint/2010/main" val="1033792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green are electric cars? (cont’d)</a:t>
            </a:r>
          </a:p>
        </p:txBody>
      </p:sp>
      <p:sp>
        <p:nvSpPr>
          <p:cNvPr id="3" name="Content Placeholder 2"/>
          <p:cNvSpPr>
            <a:spLocks noGrp="1"/>
          </p:cNvSpPr>
          <p:nvPr>
            <p:ph idx="1"/>
          </p:nvPr>
        </p:nvSpPr>
        <p:spPr>
          <a:xfrm>
            <a:off x="617875" y="1925519"/>
            <a:ext cx="6347714" cy="4302659"/>
          </a:xfrm>
        </p:spPr>
        <p:txBody>
          <a:bodyPr>
            <a:normAutofit fontScale="92500"/>
          </a:bodyPr>
          <a:lstStyle/>
          <a:p>
            <a:r>
              <a:rPr lang="en-GB" sz="2400" dirty="0"/>
              <a:t>Recycling of batteries is at an early stage but is also receiving much attention</a:t>
            </a:r>
          </a:p>
          <a:p>
            <a:r>
              <a:rPr lang="en-GB" sz="2400" dirty="0"/>
              <a:t>Manufacturers already pledge to recycle or reuse battery packs</a:t>
            </a:r>
          </a:p>
          <a:p>
            <a:r>
              <a:rPr lang="en-GB" sz="2400" dirty="0"/>
              <a:t>Used vehicle batteries are increasingly being used for static grid-support batteries </a:t>
            </a:r>
          </a:p>
          <a:p>
            <a:r>
              <a:rPr lang="en-GB" sz="2400" dirty="0"/>
              <a:t>The greater numbers in future will drive up recycling efficiencies and reduce impact on the environment</a:t>
            </a:r>
          </a:p>
          <a:p>
            <a:r>
              <a:rPr lang="en-GB" sz="2400" dirty="0"/>
              <a:t>Note that the status quo has many of the same problems</a:t>
            </a:r>
          </a:p>
          <a:p>
            <a:endParaRPr lang="en-GB" dirty="0"/>
          </a:p>
          <a:p>
            <a:endParaRPr lang="en-GB" dirty="0"/>
          </a:p>
        </p:txBody>
      </p:sp>
      <p:sp>
        <p:nvSpPr>
          <p:cNvPr id="4" name="Slide Number Placeholder 5"/>
          <p:cNvSpPr>
            <a:spLocks noGrp="1"/>
          </p:cNvSpPr>
          <p:nvPr>
            <p:ph type="sldNum" sz="quarter" idx="4294967295"/>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C112A55-8ECA-45F7-80F3-43F4B6455B20}" type="slidenum">
              <a:rPr lang="en-GB" smtClean="0"/>
              <a:pPr/>
              <a:t>21</a:t>
            </a:fld>
            <a:endParaRPr lang="en-GB" dirty="0"/>
          </a:p>
        </p:txBody>
      </p:sp>
    </p:spTree>
    <p:extLst>
      <p:ext uri="{BB962C8B-B14F-4D97-AF65-F5344CB8AC3E}">
        <p14:creationId xmlns:p14="http://schemas.microsoft.com/office/powerpoint/2010/main" val="2191743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about the future?</a:t>
            </a:r>
          </a:p>
        </p:txBody>
      </p:sp>
      <p:sp>
        <p:nvSpPr>
          <p:cNvPr id="3" name="Content Placeholder 2"/>
          <p:cNvSpPr>
            <a:spLocks noGrp="1"/>
          </p:cNvSpPr>
          <p:nvPr>
            <p:ph idx="1"/>
          </p:nvPr>
        </p:nvSpPr>
        <p:spPr>
          <a:xfrm>
            <a:off x="609599" y="1772816"/>
            <a:ext cx="6347714" cy="4633672"/>
          </a:xfrm>
        </p:spPr>
        <p:txBody>
          <a:bodyPr>
            <a:normAutofit lnSpcReduction="10000"/>
          </a:bodyPr>
          <a:lstStyle/>
          <a:p>
            <a:r>
              <a:rPr lang="en-GB" sz="2400" dirty="0"/>
              <a:t>Key Japanese manufacturers believe future cars will use hydrogen fuel cells</a:t>
            </a:r>
          </a:p>
          <a:p>
            <a:r>
              <a:rPr lang="en-GB" sz="2400" dirty="0"/>
              <a:t>Honda and Toyota think the technology’s superior energy density will triumph over batteries … but no sign of this yet</a:t>
            </a:r>
          </a:p>
          <a:p>
            <a:r>
              <a:rPr lang="en-GB" sz="2400" dirty="0"/>
              <a:t>The Toyota </a:t>
            </a:r>
            <a:r>
              <a:rPr lang="en-GB" sz="2400" dirty="0" err="1"/>
              <a:t>Mirai</a:t>
            </a:r>
            <a:r>
              <a:rPr lang="en-GB" sz="2400" dirty="0"/>
              <a:t> has been on sale since 2015 and gets brilliant reviews.  It has a range of about 300 miles but few filling stations currently.   Price is very high - £61,500 </a:t>
            </a:r>
          </a:p>
          <a:p>
            <a:r>
              <a:rPr lang="en-GB" sz="2400" dirty="0"/>
              <a:t>Honda also has a fuel cell model on sale – the Honda Clarity</a:t>
            </a:r>
          </a:p>
          <a:p>
            <a:endParaRPr lang="en-GB" sz="2400" dirty="0"/>
          </a:p>
        </p:txBody>
      </p:sp>
      <p:sp>
        <p:nvSpPr>
          <p:cNvPr id="4" name="Slide Number Placeholder 5"/>
          <p:cNvSpPr>
            <a:spLocks noGrp="1"/>
          </p:cNvSpPr>
          <p:nvPr>
            <p:ph type="sldNum" sz="quarter" idx="4294967295"/>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C112A55-8ECA-45F7-80F3-43F4B6455B20}" type="slidenum">
              <a:rPr lang="en-GB" smtClean="0"/>
              <a:pPr/>
              <a:t>22</a:t>
            </a:fld>
            <a:endParaRPr lang="en-GB" dirty="0"/>
          </a:p>
        </p:txBody>
      </p:sp>
    </p:spTree>
    <p:extLst>
      <p:ext uri="{BB962C8B-B14F-4D97-AF65-F5344CB8AC3E}">
        <p14:creationId xmlns:p14="http://schemas.microsoft.com/office/powerpoint/2010/main" val="1706098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about the future?</a:t>
            </a:r>
          </a:p>
        </p:txBody>
      </p:sp>
      <p:sp>
        <p:nvSpPr>
          <p:cNvPr id="3" name="Content Placeholder 2"/>
          <p:cNvSpPr>
            <a:spLocks noGrp="1"/>
          </p:cNvSpPr>
          <p:nvPr>
            <p:ph idx="1"/>
          </p:nvPr>
        </p:nvSpPr>
        <p:spPr>
          <a:xfrm>
            <a:off x="609599" y="1600530"/>
            <a:ext cx="6347714" cy="4924814"/>
          </a:xfrm>
        </p:spPr>
        <p:txBody>
          <a:bodyPr>
            <a:normAutofit fontScale="92500" lnSpcReduction="10000"/>
          </a:bodyPr>
          <a:lstStyle/>
          <a:p>
            <a:r>
              <a:rPr lang="en-GB" sz="2400" dirty="0"/>
              <a:t>Ultimately it seems the predictions being made by Tony </a:t>
            </a:r>
            <a:r>
              <a:rPr lang="en-GB" sz="2400" dirty="0" err="1"/>
              <a:t>Seba</a:t>
            </a:r>
            <a:r>
              <a:rPr lang="en-GB" sz="2400" dirty="0"/>
              <a:t> (American author, speaker and entrepreneur) are persuasive</a:t>
            </a:r>
          </a:p>
          <a:p>
            <a:r>
              <a:rPr lang="en-GB" sz="2400" dirty="0"/>
              <a:t>His ‘Future of Transportation’ presentation is impressive (on You Tube)</a:t>
            </a:r>
          </a:p>
          <a:p>
            <a:r>
              <a:rPr lang="en-GB" sz="2400" dirty="0"/>
              <a:t>He sees a tipping point coming soon where reducing EV costs, wide acceptance of self-driving vehicles, along with low renewable energy costs (particularly solar PV) </a:t>
            </a:r>
          </a:p>
          <a:p>
            <a:r>
              <a:rPr lang="en-GB" sz="2400" dirty="0"/>
              <a:t>Resulting in dramatic changes within 10 years – EVs become dominant and car ownership becomes much less common</a:t>
            </a:r>
          </a:p>
          <a:p>
            <a:r>
              <a:rPr lang="en-GB" sz="2400" dirty="0"/>
              <a:t>Instead most cars owned and operated by large fleet organisations    </a:t>
            </a:r>
          </a:p>
        </p:txBody>
      </p:sp>
      <p:sp>
        <p:nvSpPr>
          <p:cNvPr id="4" name="Slide Number Placeholder 5"/>
          <p:cNvSpPr>
            <a:spLocks noGrp="1"/>
          </p:cNvSpPr>
          <p:nvPr>
            <p:ph type="sldNum" sz="quarter" idx="4294967295"/>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C112A55-8ECA-45F7-80F3-43F4B6455B20}" type="slidenum">
              <a:rPr lang="en-GB" smtClean="0"/>
              <a:pPr/>
              <a:t>23</a:t>
            </a:fld>
            <a:endParaRPr lang="en-GB" dirty="0"/>
          </a:p>
        </p:txBody>
      </p:sp>
    </p:spTree>
    <p:extLst>
      <p:ext uri="{BB962C8B-B14F-4D97-AF65-F5344CB8AC3E}">
        <p14:creationId xmlns:p14="http://schemas.microsoft.com/office/powerpoint/2010/main" val="1602157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893" y="764704"/>
            <a:ext cx="6347713" cy="918639"/>
          </a:xfrm>
        </p:spPr>
        <p:txBody>
          <a:bodyPr>
            <a:normAutofit/>
          </a:bodyPr>
          <a:lstStyle/>
          <a:p>
            <a:r>
              <a:rPr lang="en-GB" dirty="0"/>
              <a:t>More information …</a:t>
            </a:r>
          </a:p>
        </p:txBody>
      </p:sp>
      <p:sp>
        <p:nvSpPr>
          <p:cNvPr id="3" name="Content Placeholder 2"/>
          <p:cNvSpPr>
            <a:spLocks noGrp="1"/>
          </p:cNvSpPr>
          <p:nvPr>
            <p:ph idx="1"/>
          </p:nvPr>
        </p:nvSpPr>
        <p:spPr>
          <a:xfrm>
            <a:off x="606893" y="1683343"/>
            <a:ext cx="6626697" cy="4852551"/>
          </a:xfrm>
        </p:spPr>
        <p:txBody>
          <a:bodyPr>
            <a:normAutofit fontScale="92500" lnSpcReduction="20000"/>
          </a:bodyPr>
          <a:lstStyle/>
          <a:p>
            <a:r>
              <a:rPr lang="en-GB" sz="2400" dirty="0"/>
              <a:t>Although not fully up to date, the guide to electric cars produced by Steyning 10:10 Climate Action Group is still very informative - available to download from their website ...</a:t>
            </a:r>
          </a:p>
          <a:p>
            <a:r>
              <a:rPr lang="en-GB" sz="2400" dirty="0">
                <a:hlinkClick r:id="rId2"/>
              </a:rPr>
              <a:t>www.1010steyning.org/electric-cars/</a:t>
            </a:r>
            <a:endParaRPr lang="en-GB" sz="2400" dirty="0"/>
          </a:p>
          <a:p>
            <a:r>
              <a:rPr lang="en-GB" sz="2400" dirty="0"/>
              <a:t>Next Green Car website – guide to low emission cars - </a:t>
            </a:r>
            <a:r>
              <a:rPr lang="en-GB" sz="2400" dirty="0">
                <a:hlinkClick r:id="rId3"/>
              </a:rPr>
              <a:t>www.nextgreencar.com/</a:t>
            </a:r>
            <a:endParaRPr lang="en-GB" sz="2400" dirty="0"/>
          </a:p>
          <a:p>
            <a:r>
              <a:rPr lang="en-GB" sz="2400" dirty="0"/>
              <a:t>Zap Map – charging points, charging speeds and connectors, vehicle guides - </a:t>
            </a:r>
            <a:r>
              <a:rPr lang="en-GB" sz="2400" dirty="0">
                <a:hlinkClick r:id="rId4"/>
              </a:rPr>
              <a:t>www.zap-map.com/</a:t>
            </a:r>
            <a:r>
              <a:rPr lang="en-GB" sz="2400" dirty="0"/>
              <a:t> </a:t>
            </a:r>
          </a:p>
          <a:p>
            <a:r>
              <a:rPr lang="en-GB" sz="2400" dirty="0"/>
              <a:t>Which? magazine </a:t>
            </a:r>
            <a:r>
              <a:rPr lang="en-GB" sz="2400" dirty="0">
                <a:hlinkClick r:id="rId5"/>
              </a:rPr>
              <a:t>www.which.co.uk</a:t>
            </a:r>
            <a:r>
              <a:rPr lang="en-GB" sz="2400" dirty="0"/>
              <a:t>  (search ‘electric cars’)</a:t>
            </a:r>
          </a:p>
          <a:p>
            <a:r>
              <a:rPr lang="en-GB" sz="2400" dirty="0"/>
              <a:t>Tony </a:t>
            </a:r>
            <a:r>
              <a:rPr lang="en-GB" sz="2400" dirty="0" err="1"/>
              <a:t>Seba</a:t>
            </a:r>
            <a:r>
              <a:rPr lang="en-GB" sz="2400" dirty="0"/>
              <a:t> ‘Future of Transportation’ - </a:t>
            </a:r>
            <a:r>
              <a:rPr lang="en-GB" sz="2400" dirty="0">
                <a:hlinkClick r:id="rId6"/>
              </a:rPr>
              <a:t>www.youtube.com/watch?v=y916mxoio0E</a:t>
            </a:r>
            <a:r>
              <a:rPr lang="en-GB" sz="2400" dirty="0"/>
              <a:t> </a:t>
            </a:r>
          </a:p>
        </p:txBody>
      </p:sp>
    </p:spTree>
    <p:extLst>
      <p:ext uri="{BB962C8B-B14F-4D97-AF65-F5344CB8AC3E}">
        <p14:creationId xmlns:p14="http://schemas.microsoft.com/office/powerpoint/2010/main" val="2167598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548680"/>
            <a:ext cx="6347713" cy="1163216"/>
          </a:xfrm>
        </p:spPr>
        <p:txBody>
          <a:bodyPr>
            <a:normAutofit/>
          </a:bodyPr>
          <a:lstStyle/>
          <a:p>
            <a:r>
              <a:rPr lang="en-GB" dirty="0"/>
              <a:t>More information …</a:t>
            </a:r>
          </a:p>
        </p:txBody>
      </p:sp>
      <p:sp>
        <p:nvSpPr>
          <p:cNvPr id="3" name="Content Placeholder 2"/>
          <p:cNvSpPr>
            <a:spLocks noGrp="1"/>
          </p:cNvSpPr>
          <p:nvPr>
            <p:ph idx="1"/>
          </p:nvPr>
        </p:nvSpPr>
        <p:spPr>
          <a:xfrm>
            <a:off x="609599" y="1628800"/>
            <a:ext cx="6347714" cy="4680520"/>
          </a:xfrm>
        </p:spPr>
        <p:txBody>
          <a:bodyPr>
            <a:normAutofit fontScale="92500"/>
          </a:bodyPr>
          <a:lstStyle/>
          <a:p>
            <a:r>
              <a:rPr lang="en-GB" sz="2400" dirty="0"/>
              <a:t>OVO website is informative, including details of their ‘smart chargers’ and  Vehicle to Grid technology - </a:t>
            </a:r>
            <a:r>
              <a:rPr lang="en-GB" sz="2400" dirty="0">
                <a:hlinkClick r:id="rId2"/>
              </a:rPr>
              <a:t>www.ovoenergy.com/electric-cars/vehicle-to-grid-charger</a:t>
            </a:r>
            <a:r>
              <a:rPr lang="en-GB" sz="2400" dirty="0"/>
              <a:t> </a:t>
            </a:r>
          </a:p>
          <a:p>
            <a:r>
              <a:rPr lang="en-GB" sz="2400" dirty="0" err="1"/>
              <a:t>Ecotricity</a:t>
            </a:r>
            <a:r>
              <a:rPr lang="en-GB" sz="2400" dirty="0"/>
              <a:t> also provide useful information including details of their extensive charging network and EV tariff - </a:t>
            </a:r>
            <a:r>
              <a:rPr lang="en-GB" sz="2400" dirty="0">
                <a:hlinkClick r:id="rId3"/>
              </a:rPr>
              <a:t>www.ecotricity.co.uk/for-the-road</a:t>
            </a:r>
            <a:endParaRPr lang="en-GB" sz="2400" dirty="0"/>
          </a:p>
          <a:p>
            <a:r>
              <a:rPr lang="en-GB" sz="2400" dirty="0"/>
              <a:t>Pod Point (EV charging) – </a:t>
            </a:r>
            <a:r>
              <a:rPr lang="en-GB" sz="2400" dirty="0">
                <a:hlinkClick r:id="rId4"/>
              </a:rPr>
              <a:t>www.pod-point.com</a:t>
            </a:r>
            <a:endParaRPr lang="en-GB" sz="2400" dirty="0"/>
          </a:p>
          <a:p>
            <a:r>
              <a:rPr lang="en-GB" sz="2400" dirty="0"/>
              <a:t>BP Chargemaster (EV charging) - </a:t>
            </a:r>
            <a:r>
              <a:rPr lang="en-GB" sz="2400" dirty="0">
                <a:hlinkClick r:id="rId5"/>
              </a:rPr>
              <a:t>www.bpchargemaster.com</a:t>
            </a:r>
            <a:r>
              <a:rPr lang="en-GB" sz="2400" dirty="0"/>
              <a:t> </a:t>
            </a:r>
          </a:p>
          <a:p>
            <a:pPr marL="0" indent="0">
              <a:buNone/>
            </a:pPr>
            <a:endParaRPr lang="en-GB" sz="2400" dirty="0"/>
          </a:p>
        </p:txBody>
      </p:sp>
    </p:spTree>
    <p:extLst>
      <p:ext uri="{BB962C8B-B14F-4D97-AF65-F5344CB8AC3E}">
        <p14:creationId xmlns:p14="http://schemas.microsoft.com/office/powerpoint/2010/main" val="1865708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548680"/>
            <a:ext cx="6347713" cy="1163216"/>
          </a:xfrm>
        </p:spPr>
        <p:txBody>
          <a:bodyPr>
            <a:normAutofit/>
          </a:bodyPr>
          <a:lstStyle/>
          <a:p>
            <a:r>
              <a:rPr lang="en-GB" dirty="0"/>
              <a:t>EV owners tell all …</a:t>
            </a:r>
          </a:p>
        </p:txBody>
      </p:sp>
      <p:sp>
        <p:nvSpPr>
          <p:cNvPr id="3" name="Content Placeholder 2"/>
          <p:cNvSpPr>
            <a:spLocks noGrp="1"/>
          </p:cNvSpPr>
          <p:nvPr>
            <p:ph idx="1"/>
          </p:nvPr>
        </p:nvSpPr>
        <p:spPr>
          <a:xfrm>
            <a:off x="609599" y="1628800"/>
            <a:ext cx="6347714" cy="4680520"/>
          </a:xfrm>
        </p:spPr>
        <p:txBody>
          <a:bodyPr>
            <a:normAutofit/>
          </a:bodyPr>
          <a:lstStyle/>
          <a:p>
            <a:pPr marL="0" indent="0">
              <a:lnSpc>
                <a:spcPct val="150000"/>
              </a:lnSpc>
              <a:buNone/>
            </a:pPr>
            <a:r>
              <a:rPr lang="en-GB" sz="2400" dirty="0"/>
              <a:t>Dinah (&amp; Guy) Pryor – Hyundai </a:t>
            </a:r>
            <a:r>
              <a:rPr lang="en-GB" sz="2400" dirty="0" err="1"/>
              <a:t>Ioniq</a:t>
            </a:r>
            <a:endParaRPr lang="en-GB" sz="2400" dirty="0"/>
          </a:p>
          <a:p>
            <a:pPr marL="0" indent="0">
              <a:lnSpc>
                <a:spcPct val="150000"/>
              </a:lnSpc>
              <a:buNone/>
            </a:pPr>
            <a:r>
              <a:rPr lang="en-GB" sz="2400" dirty="0"/>
              <a:t>Philip Eckstein – BMW i3</a:t>
            </a:r>
          </a:p>
          <a:p>
            <a:pPr marL="0" indent="0">
              <a:lnSpc>
                <a:spcPct val="150000"/>
              </a:lnSpc>
              <a:buNone/>
            </a:pPr>
            <a:r>
              <a:rPr lang="en-GB" sz="2400" dirty="0"/>
              <a:t>Ian </a:t>
            </a:r>
            <a:r>
              <a:rPr lang="en-GB" sz="2400" dirty="0" err="1"/>
              <a:t>Chishom</a:t>
            </a:r>
            <a:r>
              <a:rPr lang="en-GB" sz="2400" dirty="0"/>
              <a:t> - Renault Zoe (second-hand)</a:t>
            </a:r>
          </a:p>
          <a:p>
            <a:pPr marL="0" indent="0">
              <a:lnSpc>
                <a:spcPct val="150000"/>
              </a:lnSpc>
              <a:buNone/>
            </a:pPr>
            <a:r>
              <a:rPr lang="en-GB" sz="2400" dirty="0"/>
              <a:t>John Willis – Kia Niro Plug-in Hybrid</a:t>
            </a:r>
          </a:p>
        </p:txBody>
      </p:sp>
    </p:spTree>
    <p:extLst>
      <p:ext uri="{BB962C8B-B14F-4D97-AF65-F5344CB8AC3E}">
        <p14:creationId xmlns:p14="http://schemas.microsoft.com/office/powerpoint/2010/main" val="3566187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548680"/>
            <a:ext cx="6347713" cy="1163216"/>
          </a:xfrm>
        </p:spPr>
        <p:txBody>
          <a:bodyPr>
            <a:normAutofit/>
          </a:bodyPr>
          <a:lstStyle/>
          <a:p>
            <a:r>
              <a:rPr lang="en-GB" dirty="0"/>
              <a:t>EV owners tell all …</a:t>
            </a:r>
          </a:p>
        </p:txBody>
      </p:sp>
      <p:sp>
        <p:nvSpPr>
          <p:cNvPr id="3" name="Content Placeholder 2"/>
          <p:cNvSpPr>
            <a:spLocks noGrp="1"/>
          </p:cNvSpPr>
          <p:nvPr>
            <p:ph idx="1"/>
          </p:nvPr>
        </p:nvSpPr>
        <p:spPr>
          <a:xfrm>
            <a:off x="609599" y="1412776"/>
            <a:ext cx="6347714" cy="4896544"/>
          </a:xfrm>
        </p:spPr>
        <p:txBody>
          <a:bodyPr>
            <a:normAutofit/>
          </a:bodyPr>
          <a:lstStyle/>
          <a:p>
            <a:pPr marL="0" indent="0">
              <a:lnSpc>
                <a:spcPct val="150000"/>
              </a:lnSpc>
              <a:buNone/>
            </a:pPr>
            <a:r>
              <a:rPr lang="en-GB" sz="2400" dirty="0"/>
              <a:t>Dinah (&amp; Guy) Pryor – Hyundai </a:t>
            </a:r>
            <a:r>
              <a:rPr lang="en-GB" sz="2400" dirty="0" err="1"/>
              <a:t>Ioniq</a:t>
            </a:r>
            <a:endParaRPr lang="en-GB" sz="2400" dirty="0"/>
          </a:p>
          <a:p>
            <a:pPr marL="0" indent="0">
              <a:lnSpc>
                <a:spcPct val="150000"/>
              </a:lnSpc>
              <a:buNone/>
            </a:pPr>
            <a:endParaRPr lang="en-GB" sz="2400" dirty="0"/>
          </a:p>
        </p:txBody>
      </p:sp>
      <p:pic>
        <p:nvPicPr>
          <p:cNvPr id="5" name="Picture 4" descr="A car parked in a parking lot&#10;&#10;Description automatically generated">
            <a:extLst>
              <a:ext uri="{FF2B5EF4-FFF2-40B4-BE49-F238E27FC236}">
                <a16:creationId xmlns:a16="http://schemas.microsoft.com/office/drawing/2014/main" id="{7BF94DA2-4D27-B042-9B83-1194E6D6E6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40" y="2383053"/>
            <a:ext cx="8316416" cy="4474947"/>
          </a:xfrm>
          <a:prstGeom prst="rect">
            <a:avLst/>
          </a:prstGeom>
        </p:spPr>
      </p:pic>
    </p:spTree>
    <p:extLst>
      <p:ext uri="{BB962C8B-B14F-4D97-AF65-F5344CB8AC3E}">
        <p14:creationId xmlns:p14="http://schemas.microsoft.com/office/powerpoint/2010/main" val="3811448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548680"/>
            <a:ext cx="6347713" cy="1163216"/>
          </a:xfrm>
        </p:spPr>
        <p:txBody>
          <a:bodyPr>
            <a:normAutofit/>
          </a:bodyPr>
          <a:lstStyle/>
          <a:p>
            <a:r>
              <a:rPr lang="en-GB" dirty="0"/>
              <a:t>EV owners tell all …</a:t>
            </a:r>
          </a:p>
        </p:txBody>
      </p:sp>
      <p:sp>
        <p:nvSpPr>
          <p:cNvPr id="3" name="Content Placeholder 2"/>
          <p:cNvSpPr>
            <a:spLocks noGrp="1"/>
          </p:cNvSpPr>
          <p:nvPr>
            <p:ph idx="1"/>
          </p:nvPr>
        </p:nvSpPr>
        <p:spPr>
          <a:xfrm>
            <a:off x="604662" y="1340768"/>
            <a:ext cx="6347714" cy="4680520"/>
          </a:xfrm>
        </p:spPr>
        <p:txBody>
          <a:bodyPr>
            <a:normAutofit/>
          </a:bodyPr>
          <a:lstStyle/>
          <a:p>
            <a:pPr marL="0" indent="0">
              <a:lnSpc>
                <a:spcPct val="150000"/>
              </a:lnSpc>
              <a:buNone/>
            </a:pPr>
            <a:r>
              <a:rPr lang="en-GB" sz="2400" dirty="0"/>
              <a:t>Philip Eckstein – BMW i3</a:t>
            </a:r>
          </a:p>
          <a:p>
            <a:pPr marL="0" indent="0">
              <a:lnSpc>
                <a:spcPct val="150000"/>
              </a:lnSpc>
              <a:buNone/>
            </a:pPr>
            <a:endParaRPr lang="en-GB" sz="2400" dirty="0"/>
          </a:p>
        </p:txBody>
      </p:sp>
      <p:pic>
        <p:nvPicPr>
          <p:cNvPr id="4" name="Picture 3">
            <a:extLst>
              <a:ext uri="{FF2B5EF4-FFF2-40B4-BE49-F238E27FC236}">
                <a16:creationId xmlns:a16="http://schemas.microsoft.com/office/drawing/2014/main" id="{EA499CFE-6F22-C146-B9B5-3C6BFA245436}"/>
              </a:ext>
            </a:extLst>
          </p:cNvPr>
          <p:cNvPicPr>
            <a:picLocks noChangeAspect="1"/>
          </p:cNvPicPr>
          <p:nvPr/>
        </p:nvPicPr>
        <p:blipFill>
          <a:blip r:embed="rId2"/>
          <a:stretch>
            <a:fillRect/>
          </a:stretch>
        </p:blipFill>
        <p:spPr>
          <a:xfrm>
            <a:off x="755576" y="2250713"/>
            <a:ext cx="6957313" cy="4607287"/>
          </a:xfrm>
          <a:prstGeom prst="rect">
            <a:avLst/>
          </a:prstGeom>
        </p:spPr>
      </p:pic>
    </p:spTree>
    <p:extLst>
      <p:ext uri="{BB962C8B-B14F-4D97-AF65-F5344CB8AC3E}">
        <p14:creationId xmlns:p14="http://schemas.microsoft.com/office/powerpoint/2010/main" val="3037792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548680"/>
            <a:ext cx="6347713" cy="1163216"/>
          </a:xfrm>
        </p:spPr>
        <p:txBody>
          <a:bodyPr>
            <a:normAutofit/>
          </a:bodyPr>
          <a:lstStyle/>
          <a:p>
            <a:r>
              <a:rPr lang="en-GB" dirty="0"/>
              <a:t>EV owners tell all …</a:t>
            </a:r>
          </a:p>
        </p:txBody>
      </p:sp>
      <p:sp>
        <p:nvSpPr>
          <p:cNvPr id="3" name="Content Placeholder 2"/>
          <p:cNvSpPr>
            <a:spLocks noGrp="1"/>
          </p:cNvSpPr>
          <p:nvPr>
            <p:ph idx="1"/>
          </p:nvPr>
        </p:nvSpPr>
        <p:spPr>
          <a:xfrm>
            <a:off x="609598" y="1340768"/>
            <a:ext cx="6347714" cy="4680520"/>
          </a:xfrm>
        </p:spPr>
        <p:txBody>
          <a:bodyPr>
            <a:normAutofit/>
          </a:bodyPr>
          <a:lstStyle/>
          <a:p>
            <a:pPr marL="0" indent="0">
              <a:lnSpc>
                <a:spcPct val="150000"/>
              </a:lnSpc>
              <a:buNone/>
            </a:pPr>
            <a:r>
              <a:rPr lang="en-GB" sz="2400" dirty="0"/>
              <a:t>Ian </a:t>
            </a:r>
            <a:r>
              <a:rPr lang="en-GB" sz="2400" dirty="0" err="1"/>
              <a:t>Chishom</a:t>
            </a:r>
            <a:r>
              <a:rPr lang="en-GB" sz="2400" dirty="0"/>
              <a:t> - Renault Zoe (second-hand)</a:t>
            </a:r>
          </a:p>
          <a:p>
            <a:pPr marL="0" indent="0">
              <a:lnSpc>
                <a:spcPct val="150000"/>
              </a:lnSpc>
              <a:buNone/>
            </a:pPr>
            <a:endParaRPr lang="en-GB" sz="2400" dirty="0"/>
          </a:p>
        </p:txBody>
      </p:sp>
      <p:pic>
        <p:nvPicPr>
          <p:cNvPr id="5" name="Picture 4">
            <a:extLst>
              <a:ext uri="{FF2B5EF4-FFF2-40B4-BE49-F238E27FC236}">
                <a16:creationId xmlns:a16="http://schemas.microsoft.com/office/drawing/2014/main" id="{5851E3B4-BD0A-5945-8EDD-BFBCF403DCAB}"/>
              </a:ext>
            </a:extLst>
          </p:cNvPr>
          <p:cNvPicPr>
            <a:picLocks noChangeAspect="1"/>
          </p:cNvPicPr>
          <p:nvPr/>
        </p:nvPicPr>
        <p:blipFill>
          <a:blip r:embed="rId2"/>
          <a:stretch>
            <a:fillRect/>
          </a:stretch>
        </p:blipFill>
        <p:spPr>
          <a:xfrm>
            <a:off x="987601" y="2516679"/>
            <a:ext cx="6347713" cy="4080673"/>
          </a:xfrm>
          <a:prstGeom prst="rect">
            <a:avLst/>
          </a:prstGeom>
        </p:spPr>
      </p:pic>
    </p:spTree>
    <p:extLst>
      <p:ext uri="{BB962C8B-B14F-4D97-AF65-F5344CB8AC3E}">
        <p14:creationId xmlns:p14="http://schemas.microsoft.com/office/powerpoint/2010/main" val="1851148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electric and hybrid cars</a:t>
            </a:r>
          </a:p>
        </p:txBody>
      </p:sp>
      <p:sp>
        <p:nvSpPr>
          <p:cNvPr id="3" name="Content Placeholder 2"/>
          <p:cNvSpPr>
            <a:spLocks noGrp="1"/>
          </p:cNvSpPr>
          <p:nvPr>
            <p:ph idx="1"/>
          </p:nvPr>
        </p:nvSpPr>
        <p:spPr>
          <a:xfrm>
            <a:off x="609599" y="2008914"/>
            <a:ext cx="6698706" cy="4397573"/>
          </a:xfrm>
        </p:spPr>
        <p:txBody>
          <a:bodyPr>
            <a:normAutofit fontScale="77500" lnSpcReduction="20000"/>
          </a:bodyPr>
          <a:lstStyle/>
          <a:p>
            <a:r>
              <a:rPr lang="en-GB" sz="2400" dirty="0"/>
              <a:t>Fully electric cars (EV) – </a:t>
            </a:r>
            <a:r>
              <a:rPr lang="en-GB" sz="2400" dirty="0" err="1"/>
              <a:t>eg</a:t>
            </a:r>
            <a:r>
              <a:rPr lang="en-GB" sz="2400" dirty="0"/>
              <a:t> Nissan Leaf, Renault Zoe, Tesla, BMW i3, Hyundai </a:t>
            </a:r>
            <a:r>
              <a:rPr lang="en-GB" sz="2400" dirty="0" err="1"/>
              <a:t>Ioniq</a:t>
            </a:r>
            <a:r>
              <a:rPr lang="en-GB" sz="2400" dirty="0"/>
              <a:t>, Mini Electric </a:t>
            </a:r>
          </a:p>
          <a:p>
            <a:r>
              <a:rPr lang="en-GB" sz="2400" dirty="0"/>
              <a:t>Extended range electric vehicles (E-REV) – with small petrol engine to charge battery – </a:t>
            </a:r>
            <a:r>
              <a:rPr lang="en-GB" sz="2400" dirty="0" err="1"/>
              <a:t>eg</a:t>
            </a:r>
            <a:r>
              <a:rPr lang="en-GB" sz="2400" dirty="0"/>
              <a:t> LEVC London taxi, original BMW 3i, but largely disappeared in cars </a:t>
            </a:r>
          </a:p>
          <a:p>
            <a:r>
              <a:rPr lang="en-GB" sz="2400" dirty="0"/>
              <a:t>Plug-in hybrids (PHEV) – </a:t>
            </a:r>
            <a:r>
              <a:rPr lang="en-GB" sz="2400" dirty="0" err="1"/>
              <a:t>eg</a:t>
            </a:r>
            <a:r>
              <a:rPr lang="en-GB" sz="2400" dirty="0"/>
              <a:t> Mitsubishi Outlander, VW Golf GTE, Kia Niro  (typically 25 -30 miles on battery)</a:t>
            </a:r>
          </a:p>
          <a:p>
            <a:r>
              <a:rPr lang="en-GB" sz="2400" dirty="0"/>
              <a:t>Conventional ‘self-charging’ hybrids (HEV) – </a:t>
            </a:r>
            <a:r>
              <a:rPr lang="en-GB" sz="2400" dirty="0" err="1"/>
              <a:t>eg</a:t>
            </a:r>
            <a:r>
              <a:rPr lang="en-GB" sz="2400" dirty="0"/>
              <a:t> Toyota Prius, other Toyota models, Hyundai </a:t>
            </a:r>
            <a:r>
              <a:rPr lang="en-GB" sz="2400" dirty="0" err="1"/>
              <a:t>Ioniq</a:t>
            </a:r>
            <a:r>
              <a:rPr lang="en-GB" sz="2400" dirty="0"/>
              <a:t>, Kia Niro  </a:t>
            </a:r>
          </a:p>
          <a:p>
            <a:r>
              <a:rPr lang="en-GB" sz="2400" dirty="0"/>
              <a:t>Mild hybrids (MHEV) – recent development – HEV with smaller battery  </a:t>
            </a:r>
          </a:p>
          <a:p>
            <a:r>
              <a:rPr lang="en-GB" sz="2400" dirty="0"/>
              <a:t>Fuel cell EV using hydrogen as fuel – see later slide</a:t>
            </a:r>
          </a:p>
          <a:p>
            <a:r>
              <a:rPr lang="en-GB" sz="2400" dirty="0"/>
              <a:t>Note – conventional hybrids (HEV &amp; MHEV) do not plug in to the mains, so not considered as ‘electric vehicles’ </a:t>
            </a:r>
          </a:p>
          <a:p>
            <a:endParaRPr lang="en-GB" dirty="0"/>
          </a:p>
        </p:txBody>
      </p:sp>
      <p:sp>
        <p:nvSpPr>
          <p:cNvPr id="6" name="Slide Number Placeholder 5"/>
          <p:cNvSpPr>
            <a:spLocks noGrp="1"/>
          </p:cNvSpPr>
          <p:nvPr>
            <p:ph type="sldNum" sz="quarter" idx="4294967295"/>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C112A55-8ECA-45F7-80F3-43F4B6455B20}" type="slidenum">
              <a:rPr lang="en-GB" smtClean="0"/>
              <a:pPr/>
              <a:t>3</a:t>
            </a:fld>
            <a:endParaRPr lang="en-GB" dirty="0"/>
          </a:p>
        </p:txBody>
      </p:sp>
    </p:spTree>
    <p:extLst>
      <p:ext uri="{BB962C8B-B14F-4D97-AF65-F5344CB8AC3E}">
        <p14:creationId xmlns:p14="http://schemas.microsoft.com/office/powerpoint/2010/main" val="3610303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548680"/>
            <a:ext cx="6347713" cy="1163216"/>
          </a:xfrm>
        </p:spPr>
        <p:txBody>
          <a:bodyPr>
            <a:normAutofit/>
          </a:bodyPr>
          <a:lstStyle/>
          <a:p>
            <a:r>
              <a:rPr lang="en-GB" dirty="0"/>
              <a:t>EV owners tell all …</a:t>
            </a:r>
          </a:p>
        </p:txBody>
      </p:sp>
      <p:sp>
        <p:nvSpPr>
          <p:cNvPr id="3" name="Content Placeholder 2"/>
          <p:cNvSpPr>
            <a:spLocks noGrp="1"/>
          </p:cNvSpPr>
          <p:nvPr>
            <p:ph idx="1"/>
          </p:nvPr>
        </p:nvSpPr>
        <p:spPr>
          <a:xfrm>
            <a:off x="620146" y="1130288"/>
            <a:ext cx="6347714" cy="4680520"/>
          </a:xfrm>
        </p:spPr>
        <p:txBody>
          <a:bodyPr>
            <a:normAutofit/>
          </a:bodyPr>
          <a:lstStyle/>
          <a:p>
            <a:pPr marL="0" indent="0">
              <a:lnSpc>
                <a:spcPct val="150000"/>
              </a:lnSpc>
              <a:buNone/>
            </a:pPr>
            <a:r>
              <a:rPr lang="en-GB" sz="2400" dirty="0"/>
              <a:t>John Willis – Kia Niro Plug-in Hybrid</a:t>
            </a:r>
          </a:p>
          <a:p>
            <a:pPr marL="0" indent="0">
              <a:lnSpc>
                <a:spcPct val="150000"/>
              </a:lnSpc>
              <a:buNone/>
            </a:pPr>
            <a:r>
              <a:rPr lang="en-GB" sz="2400" dirty="0"/>
              <a:t> </a:t>
            </a:r>
          </a:p>
        </p:txBody>
      </p:sp>
      <p:pic>
        <p:nvPicPr>
          <p:cNvPr id="6" name="Picture 5" descr="A car parked in a parking lot&#10;&#10;Description automatically generated">
            <a:extLst>
              <a:ext uri="{FF2B5EF4-FFF2-40B4-BE49-F238E27FC236}">
                <a16:creationId xmlns:a16="http://schemas.microsoft.com/office/drawing/2014/main" id="{C94E3CE4-5807-0346-A69A-4BD904864D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949892"/>
            <a:ext cx="6544142" cy="4908108"/>
          </a:xfrm>
          <a:prstGeom prst="rect">
            <a:avLst/>
          </a:prstGeom>
        </p:spPr>
      </p:pic>
    </p:spTree>
    <p:extLst>
      <p:ext uri="{BB962C8B-B14F-4D97-AF65-F5344CB8AC3E}">
        <p14:creationId xmlns:p14="http://schemas.microsoft.com/office/powerpoint/2010/main" val="19904415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25980-77FE-8340-B666-F7EEADDA3FEF}"/>
              </a:ext>
            </a:extLst>
          </p:cNvPr>
          <p:cNvSpPr>
            <a:spLocks noGrp="1"/>
          </p:cNvSpPr>
          <p:nvPr>
            <p:ph type="title"/>
          </p:nvPr>
        </p:nvSpPr>
        <p:spPr>
          <a:xfrm>
            <a:off x="609600" y="2768600"/>
            <a:ext cx="6347713" cy="1320800"/>
          </a:xfrm>
        </p:spPr>
        <p:txBody>
          <a:bodyPr/>
          <a:lstStyle/>
          <a:p>
            <a:r>
              <a:rPr lang="en-US" dirty="0"/>
              <a:t>Any questions? </a:t>
            </a:r>
          </a:p>
        </p:txBody>
      </p:sp>
    </p:spTree>
    <p:extLst>
      <p:ext uri="{BB962C8B-B14F-4D97-AF65-F5344CB8AC3E}">
        <p14:creationId xmlns:p14="http://schemas.microsoft.com/office/powerpoint/2010/main" val="1948630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92528-E5EC-BA46-AD1C-03C7395BDE3B}"/>
              </a:ext>
            </a:extLst>
          </p:cNvPr>
          <p:cNvSpPr>
            <a:spLocks noGrp="1"/>
          </p:cNvSpPr>
          <p:nvPr>
            <p:ph type="title"/>
          </p:nvPr>
        </p:nvSpPr>
        <p:spPr/>
        <p:txBody>
          <a:bodyPr/>
          <a:lstStyle/>
          <a:p>
            <a:r>
              <a:rPr lang="en-US" dirty="0"/>
              <a:t>Battery sizes &amp; ranges compared </a:t>
            </a:r>
          </a:p>
        </p:txBody>
      </p:sp>
      <p:sp>
        <p:nvSpPr>
          <p:cNvPr id="3" name="Content Placeholder 2">
            <a:extLst>
              <a:ext uri="{FF2B5EF4-FFF2-40B4-BE49-F238E27FC236}">
                <a16:creationId xmlns:a16="http://schemas.microsoft.com/office/drawing/2014/main" id="{552382A6-A0FD-6044-B378-4596FC572221}"/>
              </a:ext>
            </a:extLst>
          </p:cNvPr>
          <p:cNvSpPr>
            <a:spLocks noGrp="1"/>
          </p:cNvSpPr>
          <p:nvPr>
            <p:ph idx="1"/>
          </p:nvPr>
        </p:nvSpPr>
        <p:spPr/>
        <p:txBody>
          <a:bodyPr/>
          <a:lstStyle/>
          <a:p>
            <a:r>
              <a:rPr lang="en-US" dirty="0"/>
              <a:t>Comparing battery capacities helps to explain the differences.  (These figures are from Kia.) </a:t>
            </a:r>
          </a:p>
          <a:p>
            <a:r>
              <a:rPr lang="en-US" dirty="0"/>
              <a:t> </a:t>
            </a:r>
          </a:p>
        </p:txBody>
      </p:sp>
      <p:graphicFrame>
        <p:nvGraphicFramePr>
          <p:cNvPr id="5" name="Table 4">
            <a:extLst>
              <a:ext uri="{FF2B5EF4-FFF2-40B4-BE49-F238E27FC236}">
                <a16:creationId xmlns:a16="http://schemas.microsoft.com/office/drawing/2014/main" id="{B09BA9EC-750F-D84C-AD04-D07BAE3AFE75}"/>
              </a:ext>
            </a:extLst>
          </p:cNvPr>
          <p:cNvGraphicFramePr>
            <a:graphicFrameLocks noGrp="1"/>
          </p:cNvGraphicFramePr>
          <p:nvPr>
            <p:extLst>
              <p:ext uri="{D42A27DB-BD31-4B8C-83A1-F6EECF244321}">
                <p14:modId xmlns:p14="http://schemas.microsoft.com/office/powerpoint/2010/main" val="1639908167"/>
              </p:ext>
            </p:extLst>
          </p:nvPr>
        </p:nvGraphicFramePr>
        <p:xfrm>
          <a:off x="1115616" y="2988456"/>
          <a:ext cx="6096000" cy="2743200"/>
        </p:xfrm>
        <a:graphic>
          <a:graphicData uri="http://schemas.openxmlformats.org/drawingml/2006/table">
            <a:tbl>
              <a:tblPr>
                <a:tableStyleId>{5C22544A-7EE6-4342-B048-85BDC9FD1C3A}</a:tableStyleId>
              </a:tblPr>
              <a:tblGrid>
                <a:gridCol w="1219200">
                  <a:extLst>
                    <a:ext uri="{9D8B030D-6E8A-4147-A177-3AD203B41FA5}">
                      <a16:colId xmlns:a16="http://schemas.microsoft.com/office/drawing/2014/main" val="3968516318"/>
                    </a:ext>
                  </a:extLst>
                </a:gridCol>
                <a:gridCol w="1219200">
                  <a:extLst>
                    <a:ext uri="{9D8B030D-6E8A-4147-A177-3AD203B41FA5}">
                      <a16:colId xmlns:a16="http://schemas.microsoft.com/office/drawing/2014/main" val="3118079777"/>
                    </a:ext>
                  </a:extLst>
                </a:gridCol>
                <a:gridCol w="1219200">
                  <a:extLst>
                    <a:ext uri="{9D8B030D-6E8A-4147-A177-3AD203B41FA5}">
                      <a16:colId xmlns:a16="http://schemas.microsoft.com/office/drawing/2014/main" val="873354414"/>
                    </a:ext>
                  </a:extLst>
                </a:gridCol>
                <a:gridCol w="1219200">
                  <a:extLst>
                    <a:ext uri="{9D8B030D-6E8A-4147-A177-3AD203B41FA5}">
                      <a16:colId xmlns:a16="http://schemas.microsoft.com/office/drawing/2014/main" val="1662377390"/>
                    </a:ext>
                  </a:extLst>
                </a:gridCol>
                <a:gridCol w="1219200">
                  <a:extLst>
                    <a:ext uri="{9D8B030D-6E8A-4147-A177-3AD203B41FA5}">
                      <a16:colId xmlns:a16="http://schemas.microsoft.com/office/drawing/2014/main" val="171154137"/>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Electric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Plug-in Hybrid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Self-charging Hybrid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Mild Hybrid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0284658"/>
                  </a:ext>
                </a:extLst>
              </a:tr>
              <a:tr h="370840">
                <a:tc>
                  <a:txBody>
                    <a:bodyPr/>
                    <a:lstStyle/>
                    <a:p>
                      <a:r>
                        <a:rPr lang="en-US" dirty="0"/>
                        <a:t>Battery capacity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p>
                      <a:pPr algn="ctr"/>
                      <a:r>
                        <a:rPr lang="en-US" dirty="0"/>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p>
                      <a:pPr algn="ctr"/>
                      <a:r>
                        <a:rPr lang="en-US" dirty="0"/>
                        <a:t>8.9 – 11.3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p>
                      <a:pPr algn="ctr"/>
                      <a:r>
                        <a:rPr lang="en-US" dirty="0"/>
                        <a:t>1.56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p>
                      <a:pPr algn="ctr"/>
                      <a:r>
                        <a:rPr lang="en-US" dirty="0"/>
                        <a:t>0.44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7931351"/>
                  </a:ext>
                </a:extLst>
              </a:tr>
              <a:tr h="300432">
                <a:tc>
                  <a:txBody>
                    <a:bodyPr/>
                    <a:lstStyle/>
                    <a:p>
                      <a:r>
                        <a:rPr lang="en-US" dirty="0"/>
                        <a:t>Electric range (miles)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Up to </a:t>
                      </a:r>
                    </a:p>
                    <a:p>
                      <a:pPr algn="ctr"/>
                      <a:r>
                        <a:rPr lang="en-US" dirty="0"/>
                        <a:t>282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Up to</a:t>
                      </a:r>
                    </a:p>
                    <a:p>
                      <a:pPr algn="ctr"/>
                      <a:r>
                        <a:rPr lang="en-US" dirty="0"/>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Low speed short distances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5154223"/>
                  </a:ext>
                </a:extLst>
              </a:tr>
            </a:tbl>
          </a:graphicData>
        </a:graphic>
      </p:graphicFrame>
    </p:spTree>
    <p:extLst>
      <p:ext uri="{BB962C8B-B14F-4D97-AF65-F5344CB8AC3E}">
        <p14:creationId xmlns:p14="http://schemas.microsoft.com/office/powerpoint/2010/main" val="3647238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electric cars:</a:t>
            </a:r>
          </a:p>
        </p:txBody>
      </p:sp>
      <p:sp>
        <p:nvSpPr>
          <p:cNvPr id="4" name="Slide Number Placeholder 5"/>
          <p:cNvSpPr>
            <a:spLocks noGrp="1"/>
          </p:cNvSpPr>
          <p:nvPr>
            <p:ph type="sldNum" sz="quarter" idx="4294967295"/>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C112A55-8ECA-45F7-80F3-43F4B6455B20}" type="slidenum">
              <a:rPr lang="en-GB" smtClean="0"/>
              <a:pPr/>
              <a:t>5</a:t>
            </a:fld>
            <a:endParaRPr lang="en-GB" dirty="0"/>
          </a:p>
        </p:txBody>
      </p:sp>
      <p:pic>
        <p:nvPicPr>
          <p:cNvPr id="8" name="Content Placeholder 7" descr="A picture containing screenshot&#10;&#10;Description automatically generated">
            <a:extLst>
              <a:ext uri="{FF2B5EF4-FFF2-40B4-BE49-F238E27FC236}">
                <a16:creationId xmlns:a16="http://schemas.microsoft.com/office/drawing/2014/main" id="{44D430F2-8B0A-894C-BD21-AD0B1C2ABD4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520" y="1556791"/>
            <a:ext cx="8640959" cy="5044161"/>
          </a:xfrm>
        </p:spPr>
      </p:pic>
    </p:spTree>
    <p:extLst>
      <p:ext uri="{BB962C8B-B14F-4D97-AF65-F5344CB8AC3E}">
        <p14:creationId xmlns:p14="http://schemas.microsoft.com/office/powerpoint/2010/main" val="3312253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947192"/>
          </a:xfrm>
        </p:spPr>
        <p:txBody>
          <a:bodyPr>
            <a:normAutofit fontScale="90000"/>
          </a:bodyPr>
          <a:lstStyle/>
          <a:p>
            <a:r>
              <a:rPr lang="en-GB" b="1" dirty="0"/>
              <a:t>Performance and range of EVs</a:t>
            </a:r>
          </a:p>
        </p:txBody>
      </p:sp>
      <p:sp>
        <p:nvSpPr>
          <p:cNvPr id="3" name="Content Placeholder 2"/>
          <p:cNvSpPr>
            <a:spLocks noGrp="1"/>
          </p:cNvSpPr>
          <p:nvPr>
            <p:ph idx="1"/>
          </p:nvPr>
        </p:nvSpPr>
        <p:spPr>
          <a:xfrm>
            <a:off x="616495" y="1916832"/>
            <a:ext cx="6342656" cy="4595126"/>
          </a:xfrm>
        </p:spPr>
        <p:txBody>
          <a:bodyPr>
            <a:normAutofit/>
          </a:bodyPr>
          <a:lstStyle/>
          <a:p>
            <a:r>
              <a:rPr lang="en-US" sz="2400" dirty="0"/>
              <a:t>Immediate high power at low speeds is impressive</a:t>
            </a:r>
          </a:p>
          <a:p>
            <a:r>
              <a:rPr lang="en-US" sz="2400" dirty="0"/>
              <a:t>Very easy to drive</a:t>
            </a:r>
          </a:p>
          <a:p>
            <a:r>
              <a:rPr lang="en-US" sz="2400" dirty="0"/>
              <a:t>Very quiet and smooth</a:t>
            </a:r>
          </a:p>
          <a:p>
            <a:r>
              <a:rPr lang="en-US" sz="2400" dirty="0"/>
              <a:t>Brilliant for urban / suburban driving</a:t>
            </a:r>
          </a:p>
          <a:p>
            <a:r>
              <a:rPr lang="en-US" sz="2400" dirty="0"/>
              <a:t>Cheap to run (see later)</a:t>
            </a:r>
          </a:p>
          <a:p>
            <a:r>
              <a:rPr lang="en-US" sz="2400" dirty="0"/>
              <a:t>Range and recharging are the key issues …</a:t>
            </a:r>
          </a:p>
          <a:p>
            <a:r>
              <a:rPr lang="en-US" sz="2400" dirty="0"/>
              <a:t>Range can vary considerably depending on driving conditions, ambient temperatures and heating / cooling loads</a:t>
            </a:r>
          </a:p>
        </p:txBody>
      </p:sp>
      <p:sp>
        <p:nvSpPr>
          <p:cNvPr id="4" name="Slide Number Placeholder 5"/>
          <p:cNvSpPr>
            <a:spLocks noGrp="1"/>
          </p:cNvSpPr>
          <p:nvPr>
            <p:ph type="sldNum" sz="quarter" idx="4294967295"/>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C112A55-8ECA-45F7-80F3-43F4B6455B20}" type="slidenum">
              <a:rPr lang="en-GB" smtClean="0"/>
              <a:pPr/>
              <a:t>6</a:t>
            </a:fld>
            <a:endParaRPr lang="en-GB" dirty="0"/>
          </a:p>
        </p:txBody>
      </p:sp>
    </p:spTree>
    <p:extLst>
      <p:ext uri="{BB962C8B-B14F-4D97-AF65-F5344CB8AC3E}">
        <p14:creationId xmlns:p14="http://schemas.microsoft.com/office/powerpoint/2010/main" val="2914076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404664"/>
            <a:ext cx="6347713" cy="1296144"/>
          </a:xfrm>
        </p:spPr>
        <p:txBody>
          <a:bodyPr>
            <a:normAutofit/>
          </a:bodyPr>
          <a:lstStyle/>
          <a:p>
            <a:r>
              <a:rPr lang="en-GB" dirty="0"/>
              <a:t>Range</a:t>
            </a:r>
          </a:p>
        </p:txBody>
      </p:sp>
      <p:sp>
        <p:nvSpPr>
          <p:cNvPr id="3" name="Content Placeholder 2"/>
          <p:cNvSpPr>
            <a:spLocks noGrp="1"/>
          </p:cNvSpPr>
          <p:nvPr>
            <p:ph idx="1"/>
          </p:nvPr>
        </p:nvSpPr>
        <p:spPr>
          <a:xfrm>
            <a:off x="602056" y="1412776"/>
            <a:ext cx="6634240" cy="5040560"/>
          </a:xfrm>
        </p:spPr>
        <p:txBody>
          <a:bodyPr>
            <a:noAutofit/>
          </a:bodyPr>
          <a:lstStyle/>
          <a:p>
            <a:r>
              <a:rPr lang="en-GB" sz="2400" dirty="0"/>
              <a:t>Range anxiety is a big concern for new EV buyers, although less so with newer models</a:t>
            </a:r>
          </a:p>
          <a:p>
            <a:r>
              <a:rPr lang="en-GB" sz="2400" dirty="0"/>
              <a:t>Less of an issue for many – UK drivers travel an average of 20 miles / day</a:t>
            </a:r>
          </a:p>
          <a:p>
            <a:r>
              <a:rPr lang="en-GB" sz="2400" dirty="0"/>
              <a:t>Manufacturers’ claims tend to overestimate the range (see later slide)</a:t>
            </a:r>
          </a:p>
          <a:p>
            <a:r>
              <a:rPr lang="en-GB" sz="2400" dirty="0"/>
              <a:t>Latest models have larger batteries – </a:t>
            </a:r>
            <a:r>
              <a:rPr lang="en-GB" sz="2400" dirty="0" err="1"/>
              <a:t>eg</a:t>
            </a:r>
            <a:r>
              <a:rPr lang="en-GB" sz="2400" dirty="0"/>
              <a:t> the new Renault Zoe has 52 kWh (range ~ 240 miles) and Kia/Hyundai have 64 kWh (range ~279 miles) (WLTP range figures) </a:t>
            </a:r>
          </a:p>
          <a:p>
            <a:r>
              <a:rPr lang="en-GB" sz="2400" dirty="0"/>
              <a:t>Compare that to Tesla Powerwall for home use – 13.5 kWh capacity</a:t>
            </a:r>
          </a:p>
        </p:txBody>
      </p:sp>
    </p:spTree>
    <p:extLst>
      <p:ext uri="{BB962C8B-B14F-4D97-AF65-F5344CB8AC3E}">
        <p14:creationId xmlns:p14="http://schemas.microsoft.com/office/powerpoint/2010/main" val="3151865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03176"/>
          </a:xfrm>
        </p:spPr>
        <p:txBody>
          <a:bodyPr/>
          <a:lstStyle/>
          <a:p>
            <a:r>
              <a:rPr lang="en-GB" dirty="0"/>
              <a:t>Misleading range figures</a:t>
            </a:r>
          </a:p>
        </p:txBody>
      </p:sp>
      <p:sp>
        <p:nvSpPr>
          <p:cNvPr id="3" name="Content Placeholder 2"/>
          <p:cNvSpPr>
            <a:spLocks noGrp="1"/>
          </p:cNvSpPr>
          <p:nvPr>
            <p:ph idx="1"/>
          </p:nvPr>
        </p:nvSpPr>
        <p:spPr>
          <a:xfrm>
            <a:off x="609598" y="1628800"/>
            <a:ext cx="6770714" cy="4968552"/>
          </a:xfrm>
        </p:spPr>
        <p:txBody>
          <a:bodyPr>
            <a:normAutofit lnSpcReduction="10000"/>
          </a:bodyPr>
          <a:lstStyle/>
          <a:p>
            <a:r>
              <a:rPr lang="en-GB" sz="2000" dirty="0"/>
              <a:t>Until 2019, EV range figures were based on NEDC tests, which gave overly optimistic figures</a:t>
            </a:r>
          </a:p>
          <a:p>
            <a:r>
              <a:rPr lang="en-GB" sz="2000" dirty="0"/>
              <a:t>Since 1</a:t>
            </a:r>
            <a:r>
              <a:rPr lang="en-GB" sz="2000" baseline="30000" dirty="0"/>
              <a:t>st</a:t>
            </a:r>
            <a:r>
              <a:rPr lang="en-GB" sz="2000" dirty="0"/>
              <a:t> Jan 2019, WLTP test figures are quoted based on more realistic driving conditions </a:t>
            </a:r>
          </a:p>
          <a:p>
            <a:r>
              <a:rPr lang="en-GB" sz="2000" dirty="0"/>
              <a:t>WLTP – Worldwide Harmonised Light Vehicle Test Procedure – actually mainly for Europe (US use EPA test which is more severe) </a:t>
            </a:r>
          </a:p>
          <a:p>
            <a:r>
              <a:rPr lang="en-GB" sz="2000" dirty="0"/>
              <a:t>For example – figures for 2018 Nissan Leaf:</a:t>
            </a:r>
          </a:p>
          <a:p>
            <a:pPr lvl="1"/>
            <a:r>
              <a:rPr lang="en-GB" sz="1800" dirty="0"/>
              <a:t>NEDC range = 235 miles</a:t>
            </a:r>
          </a:p>
          <a:p>
            <a:pPr lvl="1"/>
            <a:r>
              <a:rPr lang="en-GB" sz="1800" dirty="0"/>
              <a:t>WLTP range = 168 miles</a:t>
            </a:r>
          </a:p>
          <a:p>
            <a:pPr lvl="1"/>
            <a:r>
              <a:rPr lang="en-GB" sz="1800" dirty="0"/>
              <a:t>EPA range = 151 miles</a:t>
            </a:r>
          </a:p>
          <a:p>
            <a:pPr lvl="1"/>
            <a:r>
              <a:rPr lang="en-GB" sz="1800" dirty="0"/>
              <a:t>Which? range = 145 miles</a:t>
            </a:r>
          </a:p>
          <a:p>
            <a:r>
              <a:rPr lang="en-GB" sz="2000" dirty="0"/>
              <a:t>Weather conditions and driving style have a big influence on range</a:t>
            </a:r>
          </a:p>
        </p:txBody>
      </p:sp>
    </p:spTree>
    <p:extLst>
      <p:ext uri="{BB962C8B-B14F-4D97-AF65-F5344CB8AC3E}">
        <p14:creationId xmlns:p14="http://schemas.microsoft.com/office/powerpoint/2010/main" val="28243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019200"/>
          </a:xfrm>
        </p:spPr>
        <p:txBody>
          <a:bodyPr/>
          <a:lstStyle/>
          <a:p>
            <a:r>
              <a:rPr lang="en-GB" dirty="0"/>
              <a:t>Charging EVs</a:t>
            </a:r>
          </a:p>
        </p:txBody>
      </p:sp>
      <p:sp>
        <p:nvSpPr>
          <p:cNvPr id="3" name="Content Placeholder 2"/>
          <p:cNvSpPr>
            <a:spLocks noGrp="1"/>
          </p:cNvSpPr>
          <p:nvPr>
            <p:ph idx="1"/>
          </p:nvPr>
        </p:nvSpPr>
        <p:spPr>
          <a:xfrm>
            <a:off x="644913" y="1484784"/>
            <a:ext cx="6347714" cy="4968552"/>
          </a:xfrm>
        </p:spPr>
        <p:txBody>
          <a:bodyPr>
            <a:normAutofit/>
          </a:bodyPr>
          <a:lstStyle/>
          <a:p>
            <a:r>
              <a:rPr lang="en-GB" dirty="0"/>
              <a:t>First need to get technical …</a:t>
            </a:r>
          </a:p>
          <a:p>
            <a:r>
              <a:rPr lang="en-GB" dirty="0"/>
              <a:t>The battery in an EV is a DC (direct current) device</a:t>
            </a:r>
          </a:p>
          <a:p>
            <a:r>
              <a:rPr lang="en-GB" dirty="0"/>
              <a:t>Power grid and domestic supplies use AC (alternating current)</a:t>
            </a:r>
          </a:p>
          <a:p>
            <a:r>
              <a:rPr lang="en-GB" dirty="0"/>
              <a:t>To transfer from one to the other requires an </a:t>
            </a:r>
            <a:r>
              <a:rPr lang="en-GB" b="1" dirty="0"/>
              <a:t>inverter</a:t>
            </a:r>
            <a:r>
              <a:rPr lang="en-GB" dirty="0"/>
              <a:t> – consequently the inverter is a key part of the EV charging story </a:t>
            </a:r>
          </a:p>
          <a:p>
            <a:r>
              <a:rPr lang="en-GB" dirty="0"/>
              <a:t>The other significant limitation is the rating of the power supply – typically about 15 kW (single phase) or 30 kW (three phase) for domestic supplies</a:t>
            </a:r>
          </a:p>
          <a:p>
            <a:r>
              <a:rPr lang="en-GB" dirty="0"/>
              <a:t>Compare this to the ‘rapid’ EV chargers now being installed rated at 50 kW (DC) and ‘ultra-rapid’ rated at 150 kW (DC)</a:t>
            </a:r>
          </a:p>
          <a:p>
            <a:r>
              <a:rPr lang="en-GB" dirty="0"/>
              <a:t>These rapid chargers need substantial power supplies and expensive inverters  </a:t>
            </a:r>
          </a:p>
        </p:txBody>
      </p:sp>
    </p:spTree>
    <p:extLst>
      <p:ext uri="{BB962C8B-B14F-4D97-AF65-F5344CB8AC3E}">
        <p14:creationId xmlns:p14="http://schemas.microsoft.com/office/powerpoint/2010/main" val="60351126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Facet</Template>
  <TotalTime>23672</TotalTime>
  <Words>2306</Words>
  <Application>Microsoft Macintosh PowerPoint</Application>
  <PresentationFormat>On-screen Show (4:3)</PresentationFormat>
  <Paragraphs>205</Paragraphs>
  <Slides>31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Trebuchet MS</vt:lpstr>
      <vt:lpstr>Wingdings 3</vt:lpstr>
      <vt:lpstr>Facet</vt:lpstr>
      <vt:lpstr>Electric Cars - an update </vt:lpstr>
      <vt:lpstr>Background</vt:lpstr>
      <vt:lpstr>Types of electric and hybrid cars</vt:lpstr>
      <vt:lpstr>Battery sizes &amp; ranges compared </vt:lpstr>
      <vt:lpstr>Types of electric cars:</vt:lpstr>
      <vt:lpstr>Performance and range of EVs</vt:lpstr>
      <vt:lpstr>Range</vt:lpstr>
      <vt:lpstr>Misleading range figures</vt:lpstr>
      <vt:lpstr>Charging EVs</vt:lpstr>
      <vt:lpstr>Charging EVs</vt:lpstr>
      <vt:lpstr>Charging EVs</vt:lpstr>
      <vt:lpstr>Charging EVs</vt:lpstr>
      <vt:lpstr>Charging EVs</vt:lpstr>
      <vt:lpstr>Zap Map page showing charging points in our area </vt:lpstr>
      <vt:lpstr>Charging EVs</vt:lpstr>
      <vt:lpstr>Cost of Electric Cars</vt:lpstr>
      <vt:lpstr>Cost of Electric Cars (cont’d)</vt:lpstr>
      <vt:lpstr>Battery costs &amp; guarantees</vt:lpstr>
      <vt:lpstr>How green are electric cars?</vt:lpstr>
      <vt:lpstr>How green are electric cars? (cont’d)</vt:lpstr>
      <vt:lpstr>How green are electric cars? (cont’d)</vt:lpstr>
      <vt:lpstr>How about the future?</vt:lpstr>
      <vt:lpstr>How about the future?</vt:lpstr>
      <vt:lpstr>More information …</vt:lpstr>
      <vt:lpstr>More information …</vt:lpstr>
      <vt:lpstr>EV owners tell all …</vt:lpstr>
      <vt:lpstr>EV owners tell all …</vt:lpstr>
      <vt:lpstr>EV owners tell all …</vt:lpstr>
      <vt:lpstr>EV owners tell all …</vt:lpstr>
      <vt:lpstr>EV owners tell all …</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 for electric car meet-up Nov 2017</dc:title>
  <dc:creator>John Willis</dc:creator>
  <cp:lastModifiedBy>John Willis</cp:lastModifiedBy>
  <cp:revision>219</cp:revision>
  <cp:lastPrinted>2020-05-07T11:02:16Z</cp:lastPrinted>
  <dcterms:created xsi:type="dcterms:W3CDTF">2017-06-18T14:17:53Z</dcterms:created>
  <dcterms:modified xsi:type="dcterms:W3CDTF">2020-05-20T13:25:51Z</dcterms:modified>
</cp:coreProperties>
</file>